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2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5689" r:id="rId5"/>
    <p:sldId id="5694" r:id="rId6"/>
    <p:sldId id="5699" r:id="rId7"/>
    <p:sldId id="5696" r:id="rId8"/>
    <p:sldId id="5702" r:id="rId9"/>
    <p:sldId id="5703" r:id="rId10"/>
    <p:sldId id="5705" r:id="rId11"/>
    <p:sldId id="5704" r:id="rId12"/>
    <p:sldId id="5697" r:id="rId13"/>
    <p:sldId id="5701" r:id="rId14"/>
    <p:sldId id="5700" r:id="rId15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lyn Crain (MEDC)" initials="KC(" lastIdx="20" clrIdx="0">
    <p:extLst>
      <p:ext uri="{19B8F6BF-5375-455C-9EA6-DF929625EA0E}">
        <p15:presenceInfo xmlns:p15="http://schemas.microsoft.com/office/powerpoint/2012/main" userId="S::craink1@michigan.org::79ba9268-b862-404e-a435-a88b4ce871d3" providerId="AD"/>
      </p:ext>
    </p:extLst>
  </p:cmAuthor>
  <p:cmAuthor id="2" name="Paige Wirth (MEDC)" initials="PW(" lastIdx="18" clrIdx="1">
    <p:extLst>
      <p:ext uri="{19B8F6BF-5375-455C-9EA6-DF929625EA0E}">
        <p15:presenceInfo xmlns:p15="http://schemas.microsoft.com/office/powerpoint/2012/main" userId="S::wirthp1@michigan.org::72a793c9-4529-4a8b-a478-c5cf1a4c910f" providerId="AD"/>
      </p:ext>
    </p:extLst>
  </p:cmAuthor>
  <p:cmAuthor id="3" name="John Wellman (MEDC)" initials="JW(" lastIdx="1" clrIdx="2">
    <p:extLst>
      <p:ext uri="{19B8F6BF-5375-455C-9EA6-DF929625EA0E}">
        <p15:presenceInfo xmlns:p15="http://schemas.microsoft.com/office/powerpoint/2012/main" userId="S::wellmanj3@michigan.org::17187a09-aa98-40f8-a1b2-92e89db3cadd" providerId="AD"/>
      </p:ext>
    </p:extLst>
  </p:cmAuthor>
  <p:cmAuthor id="4" name="Courtney Overbey" initials="CO" lastIdx="10" clrIdx="3">
    <p:extLst>
      <p:ext uri="{19B8F6BF-5375-455C-9EA6-DF929625EA0E}">
        <p15:presenceInfo xmlns:p15="http://schemas.microsoft.com/office/powerpoint/2012/main" userId="S::overbeyc1@michigan.org::3d089298-48e5-4fdf-b0be-d8ecdb23a3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53167"/>
    <a:srgbClr val="6ED0F5"/>
    <a:srgbClr val="002576"/>
    <a:srgbClr val="515151"/>
    <a:srgbClr val="14234F"/>
    <a:srgbClr val="BFBFBF"/>
    <a:srgbClr val="99C9E9"/>
    <a:srgbClr val="A09859"/>
    <a:srgbClr val="8AB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84" autoAdjust="0"/>
    <p:restoredTop sz="91761" autoAdjust="0"/>
  </p:normalViewPr>
  <p:slideViewPr>
    <p:cSldViewPr snapToGrid="0" showGuides="1">
      <p:cViewPr varScale="1">
        <p:scale>
          <a:sx n="111" d="100"/>
          <a:sy n="111" d="100"/>
        </p:scale>
        <p:origin x="1090" y="72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828" y="9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3D3CD55-94BC-4B49-A081-A62A383F9689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8D503E8-D1AE-45E0-99BE-FD2615CD26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5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A632B-FBDE-46D4-BF6F-6D14421E6342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" name="Notes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A5FB46A6-9BB4-4F1A-B47F-08CFF48DC4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490979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A632B-FBDE-46D4-BF6F-6D14421E6342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0" name="Notes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A5FB46A6-9BB4-4F1A-B47F-08CFF48DC4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958100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503E8-D1AE-45E0-99BE-FD2615CD266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604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503E8-D1AE-45E0-99BE-FD2615CD2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237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515151"/>
                </a:solidFill>
              </a:rPr>
              <a:t>ending 4/25/2020 – 5/30/2020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515151"/>
                </a:solidFill>
              </a:rPr>
              <a:t>(week ending 4/27/2019 – 6/1/2019)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503E8-D1AE-45E0-99BE-FD2615CD2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738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503E8-D1AE-45E0-99BE-FD2615CD2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401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503E8-D1AE-45E0-99BE-FD2615CD2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423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503E8-D1AE-45E0-99BE-FD2615CD2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136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503E8-D1AE-45E0-99BE-FD2615CD2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110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503E8-D1AE-45E0-99BE-FD2615CD2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245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503E8-D1AE-45E0-99BE-FD2615CD26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61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4.jpeg"/><Relationship Id="rId2" Type="http://schemas.openxmlformats.org/officeDocument/2006/relationships/tags" Target="../tags/tag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62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2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C520EC01-320C-4973-B750-E4F01BCE250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20517FF-EB4B-4873-B554-C3223C678C8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Picture 9" descr="Front-slide.jpg">
              <a:extLst>
                <a:ext uri="{FF2B5EF4-FFF2-40B4-BE49-F238E27FC236}">
                  <a16:creationId xmlns:a16="http://schemas.microsoft.com/office/drawing/2014/main" id="{3B8D0985-589C-444F-9B3A-F23FE305EBE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90"/>
            <a:stretch/>
          </p:blipFill>
          <p:spPr>
            <a:xfrm>
              <a:off x="0" y="0"/>
              <a:ext cx="12192000" cy="5442613"/>
            </a:xfrm>
            <a:prstGeom prst="rect">
              <a:avLst/>
            </a:prstGeom>
          </p:spPr>
        </p:pic>
        <p:pic>
          <p:nvPicPr>
            <p:cNvPr id="11" name="Picture 10" descr="Front-slide.jpg">
              <a:extLst>
                <a:ext uri="{FF2B5EF4-FFF2-40B4-BE49-F238E27FC236}">
                  <a16:creationId xmlns:a16="http://schemas.microsoft.com/office/drawing/2014/main" id="{8ADFCC8D-69EC-419A-BF1F-77E94BAA291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310"/>
            <a:stretch/>
          </p:blipFill>
          <p:spPr>
            <a:xfrm>
              <a:off x="0" y="5350538"/>
              <a:ext cx="12192000" cy="1507462"/>
            </a:xfrm>
            <a:prstGeom prst="rect">
              <a:avLst/>
            </a:prstGeom>
          </p:spPr>
        </p:pic>
      </p:grpSp>
      <p:sp>
        <p:nvSpPr>
          <p:cNvPr id="5" name="doc id"/>
          <p:cNvSpPr txBox="1">
            <a:spLocks noChangeArrowheads="1"/>
          </p:cNvSpPr>
          <p:nvPr userDrawn="1"/>
        </p:nvSpPr>
        <p:spPr bwMode="auto">
          <a:xfrm>
            <a:off x="11595907" y="37256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1">
              <a:defRPr lang="x-none"/>
            </a:pPr>
            <a:endParaRPr lang="x-none" sz="1088" baseline="0" noProof="0" dirty="0">
              <a:solidFill>
                <a:srgbClr val="482A06"/>
              </a:solidFill>
              <a:latin typeface="+mn-lt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1856924" y="4232263"/>
            <a:ext cx="8478152" cy="502445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lang="x-none" sz="32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1856924" y="5850661"/>
            <a:ext cx="847815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ctr">
              <a:defRPr lang="x-none" cap="none" noProof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1856924" y="6309665"/>
            <a:ext cx="847815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1">
              <a:defRPr lang="x-none"/>
            </a:pPr>
            <a:r>
              <a:rPr lang="en-US" sz="1600" baseline="0" noProof="0" dirty="0">
                <a:solidFill>
                  <a:schemeClr val="bg1"/>
                </a:solidFill>
                <a:latin typeface="+mn-lt"/>
              </a:rPr>
              <a:t>Document type | Date</a:t>
            </a:r>
          </a:p>
        </p:txBody>
      </p:sp>
    </p:spTree>
    <p:extLst>
      <p:ext uri="{BB962C8B-B14F-4D97-AF65-F5344CB8AC3E}">
        <p14:creationId xmlns:p14="http://schemas.microsoft.com/office/powerpoint/2010/main" val="902912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think-cell Slide" r:id="rId5" imgW="347" imgH="346" progId="TCLayout.ActiveDocument.1">
                  <p:embed/>
                </p:oleObj>
              </mc:Choice>
              <mc:Fallback>
                <p:oleObj name="think-cell Slide" r:id="rId5" imgW="347" imgH="34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2A09FAF-36FC-448E-890E-061F32680BA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161987" y="234866"/>
            <a:ext cx="11725484" cy="3077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lang="x-none" b="1" i="0" dirty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658003" y="51835"/>
            <a:ext cx="123156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26"/>
            <a:endParaRPr lang="x-none" sz="612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5981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1">
          <p15:clr>
            <a:srgbClr val="F26B43"/>
          </p15:clr>
        </p15:guide>
        <p15:guide id="4" orient="horz" pos="3991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13" Type="http://schemas.openxmlformats.org/officeDocument/2006/relationships/tags" Target="../tags/tag9.xml"/><Relationship Id="rId18" Type="http://schemas.openxmlformats.org/officeDocument/2006/relationships/tags" Target="../tags/tag14.xml"/><Relationship Id="rId3" Type="http://schemas.openxmlformats.org/officeDocument/2006/relationships/theme" Target="../theme/theme1.xml"/><Relationship Id="rId21" Type="http://schemas.openxmlformats.org/officeDocument/2006/relationships/tags" Target="../tags/tag17.xml"/><Relationship Id="rId7" Type="http://schemas.openxmlformats.org/officeDocument/2006/relationships/tags" Target="../tags/tag3.xml"/><Relationship Id="rId12" Type="http://schemas.openxmlformats.org/officeDocument/2006/relationships/tags" Target="../tags/tag8.xml"/><Relationship Id="rId17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2.xml"/><Relationship Id="rId20" Type="http://schemas.openxmlformats.org/officeDocument/2006/relationships/tags" Target="../tags/tag16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11" Type="http://schemas.openxmlformats.org/officeDocument/2006/relationships/tags" Target="../tags/tag7.xml"/><Relationship Id="rId24" Type="http://schemas.openxmlformats.org/officeDocument/2006/relationships/image" Target="../media/image2.jpeg"/><Relationship Id="rId5" Type="http://schemas.openxmlformats.org/officeDocument/2006/relationships/tags" Target="../tags/tag1.xml"/><Relationship Id="rId15" Type="http://schemas.openxmlformats.org/officeDocument/2006/relationships/tags" Target="../tags/tag11.xml"/><Relationship Id="rId23" Type="http://schemas.openxmlformats.org/officeDocument/2006/relationships/image" Target="../media/image1.emf"/><Relationship Id="rId10" Type="http://schemas.openxmlformats.org/officeDocument/2006/relationships/tags" Target="../tags/tag6.xml"/><Relationship Id="rId19" Type="http://schemas.openxmlformats.org/officeDocument/2006/relationships/tags" Target="../tags/tag15.xml"/><Relationship Id="rId4" Type="http://schemas.openxmlformats.org/officeDocument/2006/relationships/vmlDrawing" Target="../drawings/vmlDrawing1.vml"/><Relationship Id="rId9" Type="http://schemas.openxmlformats.org/officeDocument/2006/relationships/tags" Target="../tags/tag5.xml"/><Relationship Id="rId14" Type="http://schemas.openxmlformats.org/officeDocument/2006/relationships/tags" Target="../tags/tag10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0" y="1"/>
          <a:ext cx="215979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215979" cy="1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6"/>
            </p:custDataLst>
          </p:nvPr>
        </p:nvSpPr>
        <p:spPr bwMode="auto">
          <a:xfrm>
            <a:off x="0" y="1"/>
            <a:ext cx="215979" cy="16197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x-none" sz="2176" b="0" i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182722B-8D36-451B-BCE6-32126BE4CFAD}"/>
              </a:ext>
            </a:extLst>
          </p:cNvPr>
          <p:cNvGrpSpPr/>
          <p:nvPr userDrawn="1"/>
        </p:nvGrpSpPr>
        <p:grpSpPr>
          <a:xfrm>
            <a:off x="0" y="6325564"/>
            <a:ext cx="12192000" cy="532436"/>
            <a:chOff x="0" y="6325564"/>
            <a:chExt cx="12192000" cy="532436"/>
          </a:xfrm>
        </p:grpSpPr>
        <p:pic>
          <p:nvPicPr>
            <p:cNvPr id="63" name="Picture 62" descr="Slide-2.jpg">
              <a:extLst>
                <a:ext uri="{FF2B5EF4-FFF2-40B4-BE49-F238E27FC236}">
                  <a16:creationId xmlns:a16="http://schemas.microsoft.com/office/drawing/2014/main" id="{B804C73B-FC2F-454E-8B73-25AE43E595EE}"/>
                </a:ext>
              </a:extLst>
            </p:cNvPr>
            <p:cNvPicPr>
              <a:picLocks/>
            </p:cNvPicPr>
            <p:nvPr userDrawn="1"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" t="87528" b="4771"/>
            <a:stretch/>
          </p:blipFill>
          <p:spPr>
            <a:xfrm>
              <a:off x="0" y="6325564"/>
              <a:ext cx="11889566" cy="53243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B1D452D-0315-4FD3-A8F8-8177CAC7D64E}"/>
                </a:ext>
              </a:extLst>
            </p:cNvPr>
            <p:cNvSpPr>
              <a:spLocks/>
            </p:cNvSpPr>
            <p:nvPr userDrawn="1"/>
          </p:nvSpPr>
          <p:spPr>
            <a:xfrm>
              <a:off x="11760342" y="6325564"/>
              <a:ext cx="431658" cy="532436"/>
            </a:xfrm>
            <a:prstGeom prst="rect">
              <a:avLst/>
            </a:prstGeom>
            <a:solidFill>
              <a:srgbClr val="001D5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33" name="doc id"/>
          <p:cNvSpPr>
            <a:spLocks noChangeArrowheads="1"/>
          </p:cNvSpPr>
          <p:nvPr/>
        </p:nvSpPr>
        <p:spPr bwMode="gray">
          <a:xfrm flipH="1">
            <a:off x="10658003" y="51835"/>
            <a:ext cx="123156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26"/>
            <a:endParaRPr lang="x-none" sz="612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9" name="Title"/>
          <p:cNvSpPr>
            <a:spLocks noGrp="1" noChangeArrowheads="1"/>
          </p:cNvSpPr>
          <p:nvPr>
            <p:ph type="title"/>
          </p:nvPr>
        </p:nvSpPr>
        <p:spPr bwMode="gray">
          <a:xfrm>
            <a:off x="161987" y="234866"/>
            <a:ext cx="117254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x-none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161986" y="77303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cap="all" baseline="0" noProof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161987" y="556168"/>
            <a:ext cx="1172548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lang="en-US" sz="1600" baseline="0" noProof="0" dirty="0">
                <a:solidFill>
                  <a:schemeClr val="accent6"/>
                </a:solidFill>
                <a:latin typeface="+mn-lt"/>
                <a:ea typeface="+mn-ea"/>
              </a:rPr>
              <a:t>Subtitle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61986" y="6148078"/>
            <a:ext cx="11630453" cy="1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4138" indent="-84138">
              <a:defRPr lang="x-none"/>
            </a:pPr>
            <a:r>
              <a:rPr lang="en-US" sz="800" baseline="0" noProof="0" dirty="0">
                <a:solidFill>
                  <a:schemeClr val="accent6"/>
                </a:solidFill>
                <a:latin typeface="+mn-lt"/>
                <a:ea typeface="+mn-ea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61986" y="6530232"/>
            <a:ext cx="8456233" cy="1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marL="519113" indent="-519113" defTabSz="1218026">
              <a:tabLst/>
            </a:pPr>
            <a:r>
              <a:rPr lang="en-US" sz="800" baseline="0" noProof="0" dirty="0">
                <a:solidFill>
                  <a:schemeClr val="bg1"/>
                </a:solidFill>
                <a:latin typeface="+mn-lt"/>
                <a:ea typeface="+mn-ea"/>
              </a:rPr>
              <a:t>SOURCE : Source</a:t>
            </a:r>
          </a:p>
        </p:txBody>
      </p:sp>
      <p:sp>
        <p:nvSpPr>
          <p:cNvPr id="3" name="Rectangle 286"/>
          <p:cNvSpPr>
            <a:spLocks noGrp="1"/>
          </p:cNvSpPr>
          <p:nvPr userDrawn="1">
            <p:ph type="body" idx="1"/>
          </p:nvPr>
        </p:nvSpPr>
        <p:spPr bwMode="gray">
          <a:xfrm>
            <a:off x="2371623" y="2769659"/>
            <a:ext cx="5801188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en-US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2371623" y="1915581"/>
            <a:ext cx="5801188" cy="510221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sz="1600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x-none" sz="1600" baseline="0" noProof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59" name="LegendBoxes" hidden="1"/>
          <p:cNvGrpSpPr>
            <a:grpSpLocks/>
          </p:cNvGrpSpPr>
          <p:nvPr userDrawn="1"/>
        </p:nvGrpSpPr>
        <p:grpSpPr bwMode="auto">
          <a:xfrm>
            <a:off x="11123883" y="269955"/>
            <a:ext cx="763588" cy="996951"/>
            <a:chOff x="4936" y="176"/>
            <a:chExt cx="481" cy="628"/>
          </a:xfrm>
        </p:grpSpPr>
        <p:sp>
          <p:nvSpPr>
            <p:cNvPr id="102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103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latin typeface="+mn-lt"/>
              </a:endParaRPr>
            </a:p>
          </p:txBody>
        </p:sp>
        <p:sp>
          <p:nvSpPr>
            <p:cNvPr id="104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105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latin typeface="+mn-lt"/>
              </a:endParaRPr>
            </a:p>
          </p:txBody>
        </p:sp>
        <p:sp>
          <p:nvSpPr>
            <p:cNvPr id="106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107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latin typeface="+mn-lt"/>
              </a:endParaRPr>
            </a:p>
          </p:txBody>
        </p:sp>
        <p:sp>
          <p:nvSpPr>
            <p:cNvPr id="108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109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latin typeface="+mn-lt"/>
              </a:endParaRPr>
            </a:p>
          </p:txBody>
        </p:sp>
      </p:grpSp>
      <p:grpSp>
        <p:nvGrpSpPr>
          <p:cNvPr id="110" name="LegendLines" hidden="1"/>
          <p:cNvGrpSpPr>
            <a:grpSpLocks/>
          </p:cNvGrpSpPr>
          <p:nvPr userDrawn="1"/>
        </p:nvGrpSpPr>
        <p:grpSpPr bwMode="auto">
          <a:xfrm>
            <a:off x="10815908" y="269955"/>
            <a:ext cx="1071563" cy="730251"/>
            <a:chOff x="4750" y="176"/>
            <a:chExt cx="675" cy="460"/>
          </a:xfrm>
        </p:grpSpPr>
        <p:sp>
          <p:nvSpPr>
            <p:cNvPr id="111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latin typeface="+mn-lt"/>
              </a:endParaRPr>
            </a:p>
          </p:txBody>
        </p:sp>
        <p:sp>
          <p:nvSpPr>
            <p:cNvPr id="112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latin typeface="+mn-lt"/>
              </a:endParaRPr>
            </a:p>
          </p:txBody>
        </p:sp>
        <p:sp>
          <p:nvSpPr>
            <p:cNvPr id="113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latin typeface="+mn-lt"/>
              </a:endParaRPr>
            </a:p>
          </p:txBody>
        </p:sp>
        <p:sp>
          <p:nvSpPr>
            <p:cNvPr id="114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115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116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</p:grpSp>
      <p:grpSp>
        <p:nvGrpSpPr>
          <p:cNvPr id="117" name="Sticker" hidden="1"/>
          <p:cNvGrpSpPr/>
          <p:nvPr userDrawn="1"/>
        </p:nvGrpSpPr>
        <p:grpSpPr bwMode="auto">
          <a:xfrm>
            <a:off x="11162465" y="269955"/>
            <a:ext cx="725006" cy="150811"/>
            <a:chOff x="8015769" y="285750"/>
            <a:chExt cx="725006" cy="150811"/>
          </a:xfrm>
        </p:grpSpPr>
        <p:sp>
          <p:nvSpPr>
            <p:cNvPr id="118" name="StickerRectangle"/>
            <p:cNvSpPr>
              <a:spLocks noChangeArrowheads="1"/>
            </p:cNvSpPr>
            <p:nvPr/>
          </p:nvSpPr>
          <p:spPr bwMode="auto">
            <a:xfrm>
              <a:off x="8015769" y="285750"/>
              <a:ext cx="725006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en-US" sz="800" baseline="0" dirty="0">
                  <a:solidFill>
                    <a:srgbClr val="808080"/>
                  </a:solidFill>
                  <a:latin typeface="+mn-lt"/>
                </a:rPr>
                <a:t>PRELIMINARY</a:t>
              </a:r>
            </a:p>
          </p:txBody>
        </p:sp>
        <p:cxnSp>
          <p:nvCxnSpPr>
            <p:cNvPr id="119" name="AutoShape 31"/>
            <p:cNvCxnSpPr>
              <a:cxnSpLocks noChangeShapeType="1"/>
              <a:stCxn id="118" idx="2"/>
              <a:endCxn id="118" idx="4"/>
            </p:cNvCxnSpPr>
            <p:nvPr/>
          </p:nvCxnSpPr>
          <p:spPr bwMode="auto">
            <a:xfrm>
              <a:off x="8015769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AutoShape 32"/>
            <p:cNvCxnSpPr>
              <a:cxnSpLocks noChangeShapeType="1"/>
              <a:stCxn id="118" idx="4"/>
              <a:endCxn id="118" idx="6"/>
            </p:cNvCxnSpPr>
            <p:nvPr/>
          </p:nvCxnSpPr>
          <p:spPr bwMode="auto">
            <a:xfrm>
              <a:off x="8015769" y="436561"/>
              <a:ext cx="725006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1" name="LegendMoons" hidden="1"/>
          <p:cNvGrpSpPr/>
          <p:nvPr userDrawn="1"/>
        </p:nvGrpSpPr>
        <p:grpSpPr bwMode="auto">
          <a:xfrm>
            <a:off x="11057041" y="269955"/>
            <a:ext cx="830430" cy="1306516"/>
            <a:chOff x="6655594" y="273840"/>
            <a:chExt cx="830430" cy="1306516"/>
          </a:xfrm>
        </p:grpSpPr>
        <p:grpSp>
          <p:nvGrpSpPr>
            <p:cNvPr id="122" name="MoonLegend1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140" name="Oval 38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latin typeface="+mn-lt"/>
                </a:endParaRPr>
              </a:p>
            </p:txBody>
          </p:sp>
          <p:sp>
            <p:nvSpPr>
              <p:cNvPr id="141" name="Arc 39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latin typeface="+mn-lt"/>
                </a:endParaRPr>
              </a:p>
            </p:txBody>
          </p:sp>
        </p:grpSp>
        <p:grpSp>
          <p:nvGrpSpPr>
            <p:cNvPr id="123" name="MoonLegend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138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latin typeface="+mn-lt"/>
                </a:endParaRPr>
              </a:p>
            </p:txBody>
          </p:sp>
          <p:sp>
            <p:nvSpPr>
              <p:cNvPr id="139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latin typeface="+mn-lt"/>
                </a:endParaRPr>
              </a:p>
            </p:txBody>
          </p:sp>
        </p:grpSp>
        <p:grpSp>
          <p:nvGrpSpPr>
            <p:cNvPr id="124" name="MoonLegend4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136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latin typeface="+mn-lt"/>
                </a:endParaRPr>
              </a:p>
            </p:txBody>
          </p:sp>
          <p:sp>
            <p:nvSpPr>
              <p:cNvPr id="137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latin typeface="+mn-lt"/>
                </a:endParaRPr>
              </a:p>
            </p:txBody>
          </p:sp>
        </p:grpSp>
        <p:grpSp>
          <p:nvGrpSpPr>
            <p:cNvPr id="125" name="MoonLegend5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134" name="Oval 50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latin typeface="+mn-lt"/>
                </a:endParaRPr>
              </a:p>
            </p:txBody>
          </p:sp>
          <p:sp>
            <p:nvSpPr>
              <p:cNvPr id="135" name="Oval 5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latin typeface="+mn-lt"/>
                </a:endParaRPr>
              </a:p>
            </p:txBody>
          </p:sp>
        </p:grpSp>
        <p:sp>
          <p:nvSpPr>
            <p:cNvPr id="126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127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128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129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130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grpSp>
          <p:nvGrpSpPr>
            <p:cNvPr id="131" name="MoonLegend3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132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latin typeface="+mn-lt"/>
                </a:endParaRPr>
              </a:p>
            </p:txBody>
          </p:sp>
          <p:sp>
            <p:nvSpPr>
              <p:cNvPr id="133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latin typeface="+mn-lt"/>
                </a:endParaRPr>
              </a:p>
            </p:txBody>
          </p:sp>
        </p:grpSp>
      </p:grpSp>
      <p:sp>
        <p:nvSpPr>
          <p:cNvPr id="64" name="Slide Number">
            <a:extLst>
              <a:ext uri="{FF2B5EF4-FFF2-40B4-BE49-F238E27FC236}">
                <a16:creationId xmlns:a16="http://schemas.microsoft.com/office/drawing/2014/main" id="{3B83D393-875D-4B37-8310-3E73EEBC50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762437" y="6530232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lvl="0" algn="r"/>
            <a:fld id="{42C328C1-A84F-4A39-A664-DBA00541A8C6}" type="slidenum">
              <a:rPr lang="en-US" sz="800" baseline="0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79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/>
  <p:txStyles>
    <p:titleStyle>
      <a:lvl1pPr algn="ctr" defTabSz="1218026" rtl="0" eaLnBrk="1" fontAlgn="base" hangingPunct="1">
        <a:spcBef>
          <a:spcPct val="0"/>
        </a:spcBef>
        <a:spcAft>
          <a:spcPct val="0"/>
        </a:spcAft>
        <a:tabLst>
          <a:tab pos="367135" algn="l"/>
        </a:tabLst>
        <a:defRPr lang="x-none" sz="2000" b="0" baseline="0" noProof="0" dirty="0">
          <a:solidFill>
            <a:schemeClr val="tx2"/>
          </a:solidFill>
          <a:latin typeface="+mj-lt"/>
          <a:ea typeface="+mj-ea"/>
          <a:cs typeface="+mj-cs"/>
        </a:defRPr>
      </a:lvl1pPr>
      <a:lvl2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2pPr>
      <a:lvl3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3pPr>
      <a:lvl4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4pPr>
      <a:lvl5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5pPr>
      <a:lvl6pPr marL="621970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6pPr>
      <a:lvl7pPr marL="1243941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7pPr>
      <a:lvl8pPr marL="1865909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8pPr>
      <a:lvl9pPr marL="2487880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9pPr>
    </p:titleStyle>
    <p:bodyStyle>
      <a:lvl1pPr marL="0" indent="0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lang="x-none" sz="1600" baseline="0">
          <a:solidFill>
            <a:schemeClr val="tx1"/>
          </a:solidFill>
          <a:latin typeface="+mn-lt"/>
        </a:defRPr>
      </a:lvl2pPr>
      <a:lvl3pPr marL="457200" indent="-265176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lang="x-none" sz="1600" baseline="0">
          <a:solidFill>
            <a:schemeClr val="tx1"/>
          </a:solidFill>
          <a:latin typeface="+mn-lt"/>
        </a:defRPr>
      </a:lvl3pPr>
      <a:lvl4pPr marL="612648" indent="-155448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lang="x-none" sz="1600" baseline="0">
          <a:solidFill>
            <a:schemeClr val="tx1"/>
          </a:solidFill>
          <a:latin typeface="+mn-lt"/>
        </a:defRPr>
      </a:lvl4pPr>
      <a:lvl5pPr marL="749808" indent="-128016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lang="x-none" sz="1600" baseline="0">
          <a:solidFill>
            <a:schemeClr val="tx1"/>
          </a:solidFill>
          <a:latin typeface="+mn-lt"/>
        </a:defRPr>
      </a:lvl5pPr>
      <a:lvl6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6pPr>
      <a:lvl7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7pPr>
      <a:lvl8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8pPr>
      <a:lvl9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1pPr>
      <a:lvl2pPr marL="62197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2pPr>
      <a:lvl3pPr marL="124394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3pPr>
      <a:lvl4pPr marL="1865909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4pPr>
      <a:lvl5pPr marL="248788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5pPr>
      <a:lvl6pPr marL="310985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6pPr>
      <a:lvl7pPr marL="373182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7pPr>
      <a:lvl8pPr marL="435379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8pPr>
      <a:lvl9pPr marL="497576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23.xml"/><Relationship Id="rId7" Type="http://schemas.openxmlformats.org/officeDocument/2006/relationships/oleObject" Target="../embeddings/oleObject4.bin"/><Relationship Id="rId2" Type="http://schemas.openxmlformats.org/officeDocument/2006/relationships/tags" Target="../tags/tag2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25.xml"/><Relationship Id="rId7" Type="http://schemas.openxmlformats.org/officeDocument/2006/relationships/oleObject" Target="../embeddings/oleObject4.bin"/><Relationship Id="rId2" Type="http://schemas.openxmlformats.org/officeDocument/2006/relationships/tags" Target="../tags/tag2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253" y="-1141042"/>
          <a:ext cx="2159" cy="2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think-cell Slide" r:id="rId7" imgW="353" imgH="353" progId="TCLayout.ActiveDocument.1">
                  <p:embed/>
                </p:oleObj>
              </mc:Choice>
              <mc:Fallback>
                <p:oleObj name="think-cell Slide" r:id="rId7" imgW="353" imgH="35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53" y="-1141042"/>
                        <a:ext cx="2159" cy="2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2950B-2BA5-45E4-AFA0-9AF77DBD4AF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EEA167-5E10-42E9-BBC1-5096C39534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" y="0"/>
            <a:ext cx="1216946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5E0490-26BA-4CFD-86D5-6A4E7CBAA11C}"/>
              </a:ext>
            </a:extLst>
          </p:cNvPr>
          <p:cNvSpPr txBox="1"/>
          <p:nvPr/>
        </p:nvSpPr>
        <p:spPr>
          <a:xfrm>
            <a:off x="2467346" y="4388893"/>
            <a:ext cx="7478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JULY 28, 2020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7535A3-4715-450E-BD9A-6246061E2C16}"/>
              </a:ext>
            </a:extLst>
          </p:cNvPr>
          <p:cNvCxnSpPr/>
          <p:nvPr/>
        </p:nvCxnSpPr>
        <p:spPr>
          <a:xfrm>
            <a:off x="3886197" y="3803890"/>
            <a:ext cx="46412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2D30747-0B37-4868-86C3-1B745CD3D98C}"/>
              </a:ext>
            </a:extLst>
          </p:cNvPr>
          <p:cNvSpPr txBox="1"/>
          <p:nvPr/>
        </p:nvSpPr>
        <p:spPr>
          <a:xfrm>
            <a:off x="834732" y="2234230"/>
            <a:ext cx="1074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COMMUNITY DEVELOPMENT BLOCK GRANT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CARES FUNDING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INFORMATIONAL SESSION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89FD69-11FE-4A7F-92E7-ED224BBFE1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81" y="356205"/>
            <a:ext cx="4110730" cy="14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55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253" y="-1141042"/>
          <a:ext cx="2159" cy="2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think-cell Slide" r:id="rId7" imgW="353" imgH="353" progId="TCLayout.ActiveDocument.1">
                  <p:embed/>
                </p:oleObj>
              </mc:Choice>
              <mc:Fallback>
                <p:oleObj name="think-cell Slide" r:id="rId7" imgW="353" imgH="35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53" y="-1141042"/>
                        <a:ext cx="2159" cy="2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2950B-2BA5-45E4-AFA0-9AF77DBD4AF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EEA167-5E10-42E9-BBC1-5096C39534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" y="0"/>
            <a:ext cx="12169464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7535A3-4715-450E-BD9A-6246061E2C16}"/>
              </a:ext>
            </a:extLst>
          </p:cNvPr>
          <p:cNvCxnSpPr/>
          <p:nvPr/>
        </p:nvCxnSpPr>
        <p:spPr>
          <a:xfrm>
            <a:off x="3886197" y="3803890"/>
            <a:ext cx="46412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2D30747-0B37-4868-86C3-1B745CD3D98C}"/>
              </a:ext>
            </a:extLst>
          </p:cNvPr>
          <p:cNvSpPr txBox="1"/>
          <p:nvPr/>
        </p:nvSpPr>
        <p:spPr>
          <a:xfrm>
            <a:off x="0" y="2907820"/>
            <a:ext cx="12169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77350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E7039-B8BD-4C3E-A3C7-2EE1445F71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81" y="356205"/>
            <a:ext cx="4110730" cy="14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54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CECE951-1F36-4959-AF6B-B176640599B5}"/>
              </a:ext>
            </a:extLst>
          </p:cNvPr>
          <p:cNvSpPr txBox="1">
            <a:spLocks/>
          </p:cNvSpPr>
          <p:nvPr/>
        </p:nvSpPr>
        <p:spPr bwMode="gray">
          <a:xfrm>
            <a:off x="0" y="-1"/>
            <a:ext cx="12192000" cy="1367884"/>
          </a:xfrm>
          <a:prstGeom prst="rect">
            <a:avLst/>
          </a:prstGeom>
          <a:solidFill>
            <a:srgbClr val="002576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12180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7135" algn="l"/>
              </a:tabLst>
              <a:defRPr lang="x-none" sz="2000" b="1" i="0" baseline="0" noProof="0" dirty="0">
                <a:solidFill>
                  <a:schemeClr val="tx2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  <a:lvl2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2pPr>
            <a:lvl3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3pPr>
            <a:lvl4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4pPr>
            <a:lvl5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5pPr>
            <a:lvl6pPr marL="62197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6pPr>
            <a:lvl7pPr marL="1243941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7pPr>
            <a:lvl8pPr marL="1865909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8pPr>
            <a:lvl9pPr marL="248788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  <a:t>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0C2185-265F-47FB-96F1-216E335F6939}"/>
              </a:ext>
            </a:extLst>
          </p:cNvPr>
          <p:cNvSpPr txBox="1"/>
          <p:nvPr/>
        </p:nvSpPr>
        <p:spPr>
          <a:xfrm>
            <a:off x="2649668" y="2136245"/>
            <a:ext cx="941390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515151"/>
                </a:solidFill>
              </a:rPr>
              <a:t>1st wave of CDBG CARES funding - $20.5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51515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515151"/>
                </a:solidFill>
              </a:rPr>
              <a:t>Prevent, prepare for, and respond to COVID-19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51515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515151"/>
                </a:solidFill>
              </a:rPr>
              <a:t>Agenda Items: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515151"/>
                </a:solidFill>
              </a:rPr>
              <a:t>Allocation Formula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515151"/>
                </a:solidFill>
              </a:rPr>
              <a:t>Eligible Expenses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515151"/>
                </a:solidFill>
              </a:rPr>
              <a:t>Program Guidelines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515151"/>
                </a:solidFill>
              </a:rPr>
              <a:t>Reimbursement Process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515151"/>
                </a:solidFill>
              </a:rPr>
              <a:t>Next Steps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54284AE-0339-4320-86E2-48495CF89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833" y="5469188"/>
            <a:ext cx="914402" cy="97738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4287FAE-9EB3-4EAF-95CB-F418488B892A}"/>
              </a:ext>
            </a:extLst>
          </p:cNvPr>
          <p:cNvGrpSpPr/>
          <p:nvPr/>
        </p:nvGrpSpPr>
        <p:grpSpPr>
          <a:xfrm>
            <a:off x="350837" y="2241020"/>
            <a:ext cx="2222631" cy="2055132"/>
            <a:chOff x="1257300" y="2738321"/>
            <a:chExt cx="2222631" cy="205513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401F437-8967-4594-A8B9-DC45566D8D90}"/>
                </a:ext>
              </a:extLst>
            </p:cNvPr>
            <p:cNvSpPr/>
            <p:nvPr/>
          </p:nvSpPr>
          <p:spPr>
            <a:xfrm>
              <a:off x="1769383" y="2798325"/>
              <a:ext cx="1710548" cy="171054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BBEA505-68E1-428F-A691-258C6B1A0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57300" y="2738321"/>
              <a:ext cx="2055132" cy="2055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2439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CECE951-1F36-4959-AF6B-B176640599B5}"/>
              </a:ext>
            </a:extLst>
          </p:cNvPr>
          <p:cNvSpPr txBox="1">
            <a:spLocks/>
          </p:cNvSpPr>
          <p:nvPr/>
        </p:nvSpPr>
        <p:spPr bwMode="gray">
          <a:xfrm>
            <a:off x="0" y="-1"/>
            <a:ext cx="12192000" cy="1367884"/>
          </a:xfrm>
          <a:prstGeom prst="rect">
            <a:avLst/>
          </a:prstGeom>
          <a:solidFill>
            <a:srgbClr val="002576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12180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7135" algn="l"/>
              </a:tabLst>
              <a:defRPr lang="x-none" sz="2000" b="1" i="0" baseline="0" noProof="0" dirty="0">
                <a:solidFill>
                  <a:schemeClr val="tx2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  <a:lvl2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2pPr>
            <a:lvl3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3pPr>
            <a:lvl4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4pPr>
            <a:lvl5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5pPr>
            <a:lvl6pPr marL="62197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6pPr>
            <a:lvl7pPr marL="1243941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7pPr>
            <a:lvl8pPr marL="1865909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8pPr>
            <a:lvl9pPr marL="248788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  <a:t>Allocation Formula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18D19C-3AC5-4B7E-AD79-D32DDBD76760}"/>
              </a:ext>
            </a:extLst>
          </p:cNvPr>
          <p:cNvSpPr txBox="1"/>
          <p:nvPr/>
        </p:nvSpPr>
        <p:spPr>
          <a:xfrm>
            <a:off x="360349" y="1556712"/>
            <a:ext cx="6326202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515151"/>
                </a:solidFill>
              </a:rPr>
              <a:t>60%</a:t>
            </a:r>
            <a:r>
              <a:rPr lang="en-US" sz="2200" dirty="0">
                <a:solidFill>
                  <a:srgbClr val="515151"/>
                </a:solidFill>
              </a:rPr>
              <a:t> - Center for Disease Control’s Social Vulnerability Index.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51515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515151"/>
                </a:solidFill>
              </a:rPr>
              <a:t>40% </a:t>
            </a:r>
            <a:r>
              <a:rPr lang="en-US" sz="2200" dirty="0">
                <a:solidFill>
                  <a:srgbClr val="515151"/>
                </a:solidFill>
              </a:rPr>
              <a:t>- Aggregate count of approved unemployment insurance (UI) claims for week less the aggregate count of UI claims during the same time period last year.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51515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515151"/>
                </a:solidFill>
              </a:rPr>
              <a:t>15%</a:t>
            </a:r>
            <a:r>
              <a:rPr lang="en-US" sz="2200" dirty="0">
                <a:solidFill>
                  <a:srgbClr val="515151"/>
                </a:solidFill>
              </a:rPr>
              <a:t> modifier - Per capita rate of confirmed coronavirus cases.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51515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15151"/>
                </a:solidFill>
              </a:rPr>
              <a:t>(60%*SVI + 40%*UI Claims) + 15%*COVID-19 Cases = Weighted Score*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515151"/>
              </a:solidFill>
            </a:endParaRPr>
          </a:p>
          <a:p>
            <a:r>
              <a:rPr lang="en-US" sz="1100" i="1" dirty="0">
                <a:solidFill>
                  <a:srgbClr val="515151"/>
                </a:solidFill>
              </a:rPr>
              <a:t>*This weighted score is then ranked to establish the allocation amount.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6DB7D1-5970-4D53-B20E-6EA08F7835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" t="582" r="2186" b="2723"/>
          <a:stretch/>
        </p:blipFill>
        <p:spPr>
          <a:xfrm>
            <a:off x="6878651" y="1790701"/>
            <a:ext cx="49530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48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CECE951-1F36-4959-AF6B-B176640599B5}"/>
              </a:ext>
            </a:extLst>
          </p:cNvPr>
          <p:cNvSpPr txBox="1">
            <a:spLocks/>
          </p:cNvSpPr>
          <p:nvPr/>
        </p:nvSpPr>
        <p:spPr bwMode="gray">
          <a:xfrm>
            <a:off x="0" y="-1"/>
            <a:ext cx="12192000" cy="1367884"/>
          </a:xfrm>
          <a:prstGeom prst="rect">
            <a:avLst/>
          </a:prstGeom>
          <a:solidFill>
            <a:srgbClr val="002576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12180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7135" algn="l"/>
              </a:tabLst>
              <a:defRPr lang="x-none" sz="2000" b="1" i="0" baseline="0" noProof="0" dirty="0">
                <a:solidFill>
                  <a:schemeClr val="tx2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  <a:lvl2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2pPr>
            <a:lvl3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3pPr>
            <a:lvl4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4pPr>
            <a:lvl5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5pPr>
            <a:lvl6pPr marL="62197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6pPr>
            <a:lvl7pPr marL="1243941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7pPr>
            <a:lvl8pPr marL="1865909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8pPr>
            <a:lvl9pPr marL="248788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</a:rPr>
              <a:t>EXAMPLES OF ELIGIBLE EXPENSES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604020202020204" pitchFamily="34" charset="0"/>
              <a:ea typeface="+mj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B6E901-C7A8-40A2-94A6-1EFA62702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148" y="1754715"/>
            <a:ext cx="2953628" cy="46258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D1B3D1-9A6A-4478-B742-1D4A4C2F9754}"/>
              </a:ext>
            </a:extLst>
          </p:cNvPr>
          <p:cNvSpPr txBox="1"/>
          <p:nvPr/>
        </p:nvSpPr>
        <p:spPr>
          <a:xfrm>
            <a:off x="1040148" y="1754715"/>
            <a:ext cx="2953628" cy="369332"/>
          </a:xfrm>
          <a:prstGeom prst="rect">
            <a:avLst/>
          </a:prstGeom>
          <a:solidFill>
            <a:schemeClr val="bg1"/>
          </a:solidFill>
          <a:ln>
            <a:solidFill>
              <a:srgbClr val="2531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b="1" dirty="0">
                <a:solidFill>
                  <a:srgbClr val="253167"/>
                </a:solidFill>
                <a:latin typeface="Arial" panose="020B0604020202020204" pitchFamily="34" charset="0"/>
              </a:rPr>
              <a:t>Health Care Equipment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E3586A-CE95-4F97-A4B6-0C5067EDFB85}"/>
              </a:ext>
            </a:extLst>
          </p:cNvPr>
          <p:cNvGrpSpPr/>
          <p:nvPr/>
        </p:nvGrpSpPr>
        <p:grpSpPr>
          <a:xfrm>
            <a:off x="4782913" y="1754715"/>
            <a:ext cx="2953628" cy="4625807"/>
            <a:chOff x="2707583" y="2088211"/>
            <a:chExt cx="1955800" cy="31877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A0EB74F-1985-46F5-A213-16B39AC12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7583" y="2088211"/>
              <a:ext cx="1955800" cy="31877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B5E328-9218-45BA-8DED-CA8308A1256A}"/>
                </a:ext>
              </a:extLst>
            </p:cNvPr>
            <p:cNvSpPr txBox="1"/>
            <p:nvPr/>
          </p:nvSpPr>
          <p:spPr>
            <a:xfrm>
              <a:off x="2707583" y="2436318"/>
              <a:ext cx="1955800" cy="2354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en-US" dirty="0">
                  <a:solidFill>
                    <a:schemeClr val="bg2"/>
                  </a:solidFill>
                  <a:latin typeface="Arial" panose="020B0604020202020204" pitchFamily="34" charset="0"/>
                </a:rPr>
                <a:t>COVID-19 testing costs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en-US" dirty="0">
                  <a:solidFill>
                    <a:schemeClr val="bg2"/>
                  </a:solidFill>
                  <a:latin typeface="Arial" panose="020B0604020202020204" pitchFamily="34" charset="0"/>
                </a:rPr>
                <a:t>Setup of quarantine sites.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en-US" dirty="0">
                  <a:solidFill>
                    <a:schemeClr val="bg2"/>
                  </a:solidFill>
                  <a:latin typeface="Arial" panose="020B0604020202020204" pitchFamily="34" charset="0"/>
                </a:rPr>
                <a:t>Assist vulnerable populations in accessing food, medical care or prescriptions.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en-US" dirty="0">
                  <a:solidFill>
                    <a:schemeClr val="bg2"/>
                  </a:solidFill>
                  <a:latin typeface="Arial" panose="020B0604020202020204" pitchFamily="34" charset="0"/>
                </a:rPr>
                <a:t>Providing units for temporary quarantine purposes.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en-US" dirty="0">
                  <a:solidFill>
                    <a:schemeClr val="bg2"/>
                  </a:solidFill>
                  <a:latin typeface="Arial" panose="020B0604020202020204" pitchFamily="34" charset="0"/>
                </a:rPr>
                <a:t>Emergency housing for health care workers.</a:t>
              </a:r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A264B5-B61A-4350-B00C-7814C4004FDA}"/>
              </a:ext>
            </a:extLst>
          </p:cNvPr>
          <p:cNvGrpSpPr/>
          <p:nvPr/>
        </p:nvGrpSpPr>
        <p:grpSpPr>
          <a:xfrm>
            <a:off x="8391207" y="1754715"/>
            <a:ext cx="2953628" cy="4625807"/>
            <a:chOff x="2707583" y="2088211"/>
            <a:chExt cx="1955800" cy="31877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6596753-8105-42EA-A447-C2F2F76F5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7583" y="2088211"/>
              <a:ext cx="1955800" cy="31877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6FE840A-48EF-4321-A625-B6E74F9B5170}"/>
                </a:ext>
              </a:extLst>
            </p:cNvPr>
            <p:cNvSpPr txBox="1"/>
            <p:nvPr/>
          </p:nvSpPr>
          <p:spPr>
            <a:xfrm>
              <a:off x="2707583" y="2436318"/>
              <a:ext cx="1955800" cy="2354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en-US" dirty="0">
                  <a:solidFill>
                    <a:schemeClr val="bg2"/>
                  </a:solidFill>
                  <a:latin typeface="Arial" panose="020B0604020202020204" pitchFamily="34" charset="0"/>
                </a:rPr>
                <a:t>Reimbursement for overtime costs for staff time related to COVID-19 response including hazard pay.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en-US" dirty="0">
                  <a:solidFill>
                    <a:schemeClr val="bg2"/>
                  </a:solidFill>
                  <a:latin typeface="Arial" panose="020B0604020202020204" pitchFamily="34" charset="0"/>
                </a:rPr>
                <a:t>Hazard pay for essential workers that are managing or maintaining units, or staffing emergency or isolation units (County Sheriff or EMT).</a:t>
              </a:r>
              <a:endParaRPr lang="en-US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A962CF5-95C8-4CB8-AC07-C0CED0060FE1}"/>
              </a:ext>
            </a:extLst>
          </p:cNvPr>
          <p:cNvSpPr txBox="1"/>
          <p:nvPr/>
        </p:nvSpPr>
        <p:spPr>
          <a:xfrm>
            <a:off x="1040148" y="2270313"/>
            <a:ext cx="29536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</a:rPr>
              <a:t>Purchasing and distributing personal protective equipment (PPE).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</a:rPr>
              <a:t>Purchase of sanitation equipment.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</a:rPr>
              <a:t>Purchase of telehealth equipment to allow assisted residents access to health care providers from home.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0DB134-5A0F-4862-9572-229F2093F401}"/>
              </a:ext>
            </a:extLst>
          </p:cNvPr>
          <p:cNvSpPr txBox="1"/>
          <p:nvPr/>
        </p:nvSpPr>
        <p:spPr>
          <a:xfrm>
            <a:off x="4782913" y="1754715"/>
            <a:ext cx="2953628" cy="392415"/>
          </a:xfrm>
          <a:prstGeom prst="rect">
            <a:avLst/>
          </a:prstGeom>
          <a:solidFill>
            <a:schemeClr val="bg1"/>
          </a:solidFill>
          <a:ln>
            <a:solidFill>
              <a:srgbClr val="2531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1950" b="1" dirty="0">
                <a:solidFill>
                  <a:srgbClr val="253167"/>
                </a:solidFill>
                <a:latin typeface="Arial" panose="020B0604020202020204" pitchFamily="34" charset="0"/>
              </a:rPr>
              <a:t>Public Services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BB5BAD-5E5D-40EF-8691-7D3D791605BD}"/>
              </a:ext>
            </a:extLst>
          </p:cNvPr>
          <p:cNvSpPr txBox="1"/>
          <p:nvPr/>
        </p:nvSpPr>
        <p:spPr>
          <a:xfrm>
            <a:off x="8391207" y="1754715"/>
            <a:ext cx="2953628" cy="392415"/>
          </a:xfrm>
          <a:prstGeom prst="rect">
            <a:avLst/>
          </a:prstGeom>
          <a:solidFill>
            <a:schemeClr val="bg1"/>
          </a:solidFill>
          <a:ln>
            <a:solidFill>
              <a:srgbClr val="2531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1950" b="1" dirty="0">
                <a:solidFill>
                  <a:srgbClr val="253167"/>
                </a:solidFill>
                <a:latin typeface="Arial" panose="020B0604020202020204" pitchFamily="34" charset="0"/>
              </a:rPr>
              <a:t>Salaries</a:t>
            </a:r>
          </a:p>
        </p:txBody>
      </p:sp>
    </p:spTree>
    <p:extLst>
      <p:ext uri="{BB962C8B-B14F-4D97-AF65-F5344CB8AC3E}">
        <p14:creationId xmlns:p14="http://schemas.microsoft.com/office/powerpoint/2010/main" val="2003308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CECE951-1F36-4959-AF6B-B176640599B5}"/>
              </a:ext>
            </a:extLst>
          </p:cNvPr>
          <p:cNvSpPr txBox="1">
            <a:spLocks/>
          </p:cNvSpPr>
          <p:nvPr/>
        </p:nvSpPr>
        <p:spPr bwMode="gray">
          <a:xfrm>
            <a:off x="0" y="-1"/>
            <a:ext cx="12192000" cy="1367884"/>
          </a:xfrm>
          <a:prstGeom prst="rect">
            <a:avLst/>
          </a:prstGeom>
          <a:solidFill>
            <a:srgbClr val="002576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12180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7135" algn="l"/>
              </a:tabLst>
              <a:defRPr lang="x-none" sz="2000" b="1" i="0" baseline="0" noProof="0" dirty="0">
                <a:solidFill>
                  <a:schemeClr val="tx2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  <a:lvl2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2pPr>
            <a:lvl3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3pPr>
            <a:lvl4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4pPr>
            <a:lvl5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5pPr>
            <a:lvl6pPr marL="62197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6pPr>
            <a:lvl7pPr marL="1243941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7pPr>
            <a:lvl8pPr marL="1865909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8pPr>
            <a:lvl9pPr marL="248788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  <a:t>Program Guidelines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4F0346-98D8-4696-82AC-F5C87D78A891}"/>
              </a:ext>
            </a:extLst>
          </p:cNvPr>
          <p:cNvSpPr txBox="1"/>
          <p:nvPr/>
        </p:nvSpPr>
        <p:spPr>
          <a:xfrm>
            <a:off x="3465498" y="1537662"/>
            <a:ext cx="823120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15151"/>
                </a:solidFill>
              </a:rPr>
              <a:t>Reimburse expenses dating back to January 21st, 2020, Grant to Close by December 31</a:t>
            </a:r>
            <a:r>
              <a:rPr lang="en-US" sz="2200" baseline="30000" dirty="0">
                <a:solidFill>
                  <a:srgbClr val="515151"/>
                </a:solidFill>
              </a:rPr>
              <a:t>st</a:t>
            </a:r>
            <a:r>
              <a:rPr lang="en-US" sz="2200" dirty="0">
                <a:solidFill>
                  <a:srgbClr val="515151"/>
                </a:solidFill>
              </a:rPr>
              <a:t> 2020.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51515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15151"/>
                </a:solidFill>
              </a:rPr>
              <a:t>Reimburse unbudgeted expenditures to prevent, prepare for, and respond to coronavirus.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51515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15151"/>
                </a:solidFill>
              </a:rPr>
              <a:t>May reimburse eligible expenses incurred on behalf of or by eligible Local Units of Government within their jurisdiction.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51515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15151"/>
                </a:solidFill>
              </a:rPr>
              <a:t>Reimbursement of General government expenses is not eligible.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51515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u="sng" dirty="0">
                <a:solidFill>
                  <a:srgbClr val="515151"/>
                </a:solidFill>
              </a:rPr>
              <a:t>Duplication of Benefit</a:t>
            </a:r>
            <a:r>
              <a:rPr lang="en-US" sz="2200" dirty="0">
                <a:solidFill>
                  <a:srgbClr val="515151"/>
                </a:solidFill>
              </a:rPr>
              <a:t>: CDBG funds will not be used to reimburse for, or to fund, activities that received funding from another source. (FEMA, DHHS, etc.)</a:t>
            </a:r>
          </a:p>
        </p:txBody>
      </p:sp>
      <p:sp>
        <p:nvSpPr>
          <p:cNvPr id="9" name="Chord 8">
            <a:extLst>
              <a:ext uri="{FF2B5EF4-FFF2-40B4-BE49-F238E27FC236}">
                <a16:creationId xmlns:a16="http://schemas.microsoft.com/office/drawing/2014/main" id="{00402E29-EFED-45D1-BB78-76FDD296E766}"/>
              </a:ext>
            </a:extLst>
          </p:cNvPr>
          <p:cNvSpPr/>
          <p:nvPr/>
        </p:nvSpPr>
        <p:spPr>
          <a:xfrm>
            <a:off x="587209" y="1771845"/>
            <a:ext cx="2158809" cy="2337564"/>
          </a:xfrm>
          <a:prstGeom prst="chord">
            <a:avLst/>
          </a:prstGeom>
          <a:solidFill>
            <a:schemeClr val="bg2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3" name="Graphic 2" descr="List RTL">
            <a:extLst>
              <a:ext uri="{FF2B5EF4-FFF2-40B4-BE49-F238E27FC236}">
                <a16:creationId xmlns:a16="http://schemas.microsoft.com/office/drawing/2014/main" id="{49B3CD2E-4152-44E7-816A-B0B4EAFC3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387" y="2000400"/>
            <a:ext cx="1880455" cy="188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01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CECE951-1F36-4959-AF6B-B176640599B5}"/>
              </a:ext>
            </a:extLst>
          </p:cNvPr>
          <p:cNvSpPr txBox="1">
            <a:spLocks/>
          </p:cNvSpPr>
          <p:nvPr/>
        </p:nvSpPr>
        <p:spPr bwMode="gray">
          <a:xfrm>
            <a:off x="0" y="-1"/>
            <a:ext cx="12192000" cy="1367884"/>
          </a:xfrm>
          <a:prstGeom prst="rect">
            <a:avLst/>
          </a:prstGeom>
          <a:solidFill>
            <a:srgbClr val="002576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12180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7135" algn="l"/>
              </a:tabLst>
              <a:defRPr lang="x-none" sz="2000" b="1" i="0" baseline="0" noProof="0" dirty="0">
                <a:solidFill>
                  <a:schemeClr val="tx2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  <a:lvl2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2pPr>
            <a:lvl3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3pPr>
            <a:lvl4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4pPr>
            <a:lvl5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5pPr>
            <a:lvl6pPr marL="62197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6pPr>
            <a:lvl7pPr marL="1243941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7pPr>
            <a:lvl8pPr marL="1865909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8pPr>
            <a:lvl9pPr marL="248788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  <a:t>Reimbursement Process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E3D02A-899F-4841-8E91-623E7945EE7F}"/>
              </a:ext>
            </a:extLst>
          </p:cNvPr>
          <p:cNvGrpSpPr/>
          <p:nvPr/>
        </p:nvGrpSpPr>
        <p:grpSpPr>
          <a:xfrm>
            <a:off x="724611" y="1751336"/>
            <a:ext cx="1961439" cy="1991989"/>
            <a:chOff x="667462" y="1960886"/>
            <a:chExt cx="1412684" cy="141268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90B531-9E59-4C8F-AA0B-5B3580E05B31}"/>
                </a:ext>
              </a:extLst>
            </p:cNvPr>
            <p:cNvSpPr/>
            <p:nvPr/>
          </p:nvSpPr>
          <p:spPr>
            <a:xfrm>
              <a:off x="667462" y="1960886"/>
              <a:ext cx="1412684" cy="141268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E58B421-4233-4587-B652-76BFCF3BF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4145" y="1993370"/>
              <a:ext cx="1219318" cy="1219318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84F0346-98D8-4696-82AC-F5C87D78A891}"/>
              </a:ext>
            </a:extLst>
          </p:cNvPr>
          <p:cNvSpPr txBox="1"/>
          <p:nvPr/>
        </p:nvSpPr>
        <p:spPr>
          <a:xfrm>
            <a:off x="3490722" y="1535892"/>
            <a:ext cx="82312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515151"/>
                </a:solidFill>
              </a:rPr>
              <a:t>Financial Management Summary </a:t>
            </a:r>
          </a:p>
          <a:p>
            <a:pPr lvl="1"/>
            <a:endParaRPr lang="en-US" sz="2200" dirty="0">
              <a:solidFill>
                <a:srgbClr val="515151"/>
              </a:solidFill>
            </a:endParaRPr>
          </a:p>
          <a:p>
            <a:pPr lvl="1"/>
            <a:endParaRPr lang="en-US" sz="2200" dirty="0">
              <a:solidFill>
                <a:srgbClr val="51515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515151"/>
                </a:solidFill>
              </a:rPr>
              <a:t>8-A Payment Request for County Allocation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15151"/>
                </a:solidFill>
              </a:rPr>
              <a:t>Invoice Summary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51515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51515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515151"/>
                </a:solidFill>
              </a:rPr>
              <a:t>Financial Monitoring and Auditing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15151"/>
                </a:solidFill>
              </a:rPr>
              <a:t>State Program Audits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15151"/>
                </a:solidFill>
              </a:rPr>
              <a:t>HUD Audits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51515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5151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81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CECE951-1F36-4959-AF6B-B176640599B5}"/>
              </a:ext>
            </a:extLst>
          </p:cNvPr>
          <p:cNvSpPr txBox="1">
            <a:spLocks/>
          </p:cNvSpPr>
          <p:nvPr/>
        </p:nvSpPr>
        <p:spPr bwMode="gray">
          <a:xfrm>
            <a:off x="0" y="-1"/>
            <a:ext cx="12192000" cy="1367884"/>
          </a:xfrm>
          <a:prstGeom prst="rect">
            <a:avLst/>
          </a:prstGeom>
          <a:solidFill>
            <a:srgbClr val="002576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12180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7135" algn="l"/>
              </a:tabLst>
              <a:defRPr lang="x-none" sz="2000" b="1" i="0" baseline="0" noProof="0" dirty="0">
                <a:solidFill>
                  <a:schemeClr val="tx2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  <a:lvl2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2pPr>
            <a:lvl3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3pPr>
            <a:lvl4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4pPr>
            <a:lvl5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5pPr>
            <a:lvl6pPr marL="62197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6pPr>
            <a:lvl7pPr marL="1243941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7pPr>
            <a:lvl8pPr marL="1865909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8pPr>
            <a:lvl9pPr marL="248788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  <a:t>Reimbursement Process – Payment Request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E3D02A-899F-4841-8E91-623E7945EE7F}"/>
              </a:ext>
            </a:extLst>
          </p:cNvPr>
          <p:cNvGrpSpPr/>
          <p:nvPr/>
        </p:nvGrpSpPr>
        <p:grpSpPr>
          <a:xfrm>
            <a:off x="724611" y="1751336"/>
            <a:ext cx="1961439" cy="1991989"/>
            <a:chOff x="667462" y="1960886"/>
            <a:chExt cx="1412684" cy="141268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90B531-9E59-4C8F-AA0B-5B3580E05B31}"/>
                </a:ext>
              </a:extLst>
            </p:cNvPr>
            <p:cNvSpPr/>
            <p:nvPr/>
          </p:nvSpPr>
          <p:spPr>
            <a:xfrm>
              <a:off x="667462" y="1960886"/>
              <a:ext cx="1412684" cy="141268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E58B421-4233-4587-B652-76BFCF3BF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4145" y="1993370"/>
              <a:ext cx="1219318" cy="1219318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A64A807-949B-435A-8A3A-C7E57E0EB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988" y="1367883"/>
            <a:ext cx="5016024" cy="543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05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CECE951-1F36-4959-AF6B-B176640599B5}"/>
              </a:ext>
            </a:extLst>
          </p:cNvPr>
          <p:cNvSpPr txBox="1">
            <a:spLocks/>
          </p:cNvSpPr>
          <p:nvPr/>
        </p:nvSpPr>
        <p:spPr bwMode="gray">
          <a:xfrm>
            <a:off x="0" y="-1"/>
            <a:ext cx="12192000" cy="1367884"/>
          </a:xfrm>
          <a:prstGeom prst="rect">
            <a:avLst/>
          </a:prstGeom>
          <a:solidFill>
            <a:srgbClr val="002576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12180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7135" algn="l"/>
              </a:tabLst>
              <a:defRPr lang="x-none" sz="2000" b="1" i="0" baseline="0" noProof="0" dirty="0">
                <a:solidFill>
                  <a:schemeClr val="tx2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  <a:lvl2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2pPr>
            <a:lvl3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3pPr>
            <a:lvl4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4pPr>
            <a:lvl5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5pPr>
            <a:lvl6pPr marL="62197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6pPr>
            <a:lvl7pPr marL="1243941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7pPr>
            <a:lvl8pPr marL="1865909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8pPr>
            <a:lvl9pPr marL="248788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  <a:t>Reimbursement Process – Invoice Summary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E3D02A-899F-4841-8E91-623E7945EE7F}"/>
              </a:ext>
            </a:extLst>
          </p:cNvPr>
          <p:cNvGrpSpPr/>
          <p:nvPr/>
        </p:nvGrpSpPr>
        <p:grpSpPr>
          <a:xfrm>
            <a:off x="724611" y="1751336"/>
            <a:ext cx="1961439" cy="1991989"/>
            <a:chOff x="667462" y="1960886"/>
            <a:chExt cx="1412684" cy="141268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90B531-9E59-4C8F-AA0B-5B3580E05B31}"/>
                </a:ext>
              </a:extLst>
            </p:cNvPr>
            <p:cNvSpPr/>
            <p:nvPr/>
          </p:nvSpPr>
          <p:spPr>
            <a:xfrm>
              <a:off x="667462" y="1960886"/>
              <a:ext cx="1412684" cy="141268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E58B421-4233-4587-B652-76BFCF3BF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4145" y="1993370"/>
              <a:ext cx="1219318" cy="121931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F08A2F9-D04D-41DE-8179-96CCE877A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0289" y="1367882"/>
            <a:ext cx="6351212" cy="524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96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>
            <a:extLst>
              <a:ext uri="{FF2B5EF4-FFF2-40B4-BE49-F238E27FC236}">
                <a16:creationId xmlns:a16="http://schemas.microsoft.com/office/drawing/2014/main" id="{500ACC6C-77F9-40F5-9E50-3F1CCABD663D}"/>
              </a:ext>
            </a:extLst>
          </p:cNvPr>
          <p:cNvSpPr/>
          <p:nvPr/>
        </p:nvSpPr>
        <p:spPr>
          <a:xfrm>
            <a:off x="357509" y="1785158"/>
            <a:ext cx="2653822" cy="2413191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CECE951-1F36-4959-AF6B-B176640599B5}"/>
              </a:ext>
            </a:extLst>
          </p:cNvPr>
          <p:cNvSpPr txBox="1">
            <a:spLocks/>
          </p:cNvSpPr>
          <p:nvPr/>
        </p:nvSpPr>
        <p:spPr bwMode="gray">
          <a:xfrm>
            <a:off x="0" y="-1"/>
            <a:ext cx="12192000" cy="1367884"/>
          </a:xfrm>
          <a:prstGeom prst="rect">
            <a:avLst/>
          </a:prstGeom>
          <a:solidFill>
            <a:srgbClr val="002576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12180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7135" algn="l"/>
              </a:tabLst>
              <a:defRPr lang="x-none" sz="2000" b="1" i="0" baseline="0" noProof="0" dirty="0">
                <a:solidFill>
                  <a:schemeClr val="tx2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  <a:lvl2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2pPr>
            <a:lvl3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3pPr>
            <a:lvl4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4pPr>
            <a:lvl5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5pPr>
            <a:lvl6pPr marL="62197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6pPr>
            <a:lvl7pPr marL="1243941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7pPr>
            <a:lvl8pPr marL="1865909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8pPr>
            <a:lvl9pPr marL="248788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  <a:t>NEXT STEPS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4F0346-98D8-4696-82AC-F5C87D78A891}"/>
              </a:ext>
            </a:extLst>
          </p:cNvPr>
          <p:cNvSpPr txBox="1"/>
          <p:nvPr/>
        </p:nvSpPr>
        <p:spPr>
          <a:xfrm>
            <a:off x="3465498" y="1537662"/>
            <a:ext cx="82312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515151"/>
                </a:solidFill>
              </a:rPr>
              <a:t>Acceptance/Denial Letter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15151"/>
                </a:solidFill>
              </a:rPr>
              <a:t>Grantee Identification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51515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515151"/>
                </a:solidFill>
              </a:rPr>
              <a:t>Assigned CDBG Specialist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51515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515151"/>
                </a:solidFill>
              </a:rPr>
              <a:t>CDBG Due Diligence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15151"/>
                </a:solidFill>
              </a:rPr>
              <a:t>Eligible Cost Review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15151"/>
                </a:solidFill>
              </a:rPr>
              <a:t>Environmental Review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51515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515151"/>
                </a:solidFill>
              </a:rPr>
              <a:t>Grant Agreement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15151"/>
                </a:solidFill>
              </a:rPr>
              <a:t>Grantee Acknowledgement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15151"/>
                </a:solidFill>
              </a:rPr>
              <a:t>Statement of Assurances &amp; Certifications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15151"/>
                </a:solidFill>
              </a:rPr>
              <a:t>Pre-Disbursement Requirements</a:t>
            </a:r>
          </a:p>
          <a:p>
            <a:pPr lvl="1"/>
            <a:endParaRPr lang="en-US" sz="2200" dirty="0">
              <a:solidFill>
                <a:srgbClr val="515151"/>
              </a:solidFill>
            </a:endParaRPr>
          </a:p>
        </p:txBody>
      </p:sp>
      <p:pic>
        <p:nvPicPr>
          <p:cNvPr id="3" name="Graphic 2" descr="Handshake">
            <a:extLst>
              <a:ext uri="{FF2B5EF4-FFF2-40B4-BE49-F238E27FC236}">
                <a16:creationId xmlns:a16="http://schemas.microsoft.com/office/drawing/2014/main" id="{C7581431-1AD1-4866-95D8-B563F8B28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2467" y="2029801"/>
            <a:ext cx="1923907" cy="192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070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5_MQtB0R5onwsxXdBym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W8_1HuTZa4QjqyCV2Gu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05ssilER4.zbRHGVb9bV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05ssilER4.zbRHGVb9bV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heme/theme1.xml><?xml version="1.0" encoding="utf-8"?>
<a:theme xmlns:a="http://schemas.openxmlformats.org/drawingml/2006/main" name="6727LQ_CF">
  <a:themeElements>
    <a:clrScheme name="Custom 5">
      <a:dk1>
        <a:srgbClr val="002476"/>
      </a:dk1>
      <a:lt1>
        <a:srgbClr val="FFFFFF"/>
      </a:lt1>
      <a:dk2>
        <a:srgbClr val="0A1F55"/>
      </a:dk2>
      <a:lt2>
        <a:srgbClr val="FFFFFF"/>
      </a:lt2>
      <a:accent1>
        <a:srgbClr val="7BBDE1"/>
      </a:accent1>
      <a:accent2>
        <a:srgbClr val="0089D8"/>
      </a:accent2>
      <a:accent3>
        <a:srgbClr val="00588B"/>
      </a:accent3>
      <a:accent4>
        <a:srgbClr val="0AA67D"/>
      </a:accent4>
      <a:accent5>
        <a:srgbClr val="EBA520"/>
      </a:accent5>
      <a:accent6>
        <a:srgbClr val="EF3B45"/>
      </a:accent6>
      <a:hlink>
        <a:srgbClr val="0089D8"/>
      </a:hlink>
      <a:folHlink>
        <a:srgbClr val="001D59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sz="16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">
        <a:dk1>
          <a:srgbClr val="000000"/>
        </a:dk1>
        <a:lt1>
          <a:srgbClr val="FFFFFF"/>
        </a:lt1>
        <a:dk2>
          <a:srgbClr val="001D59"/>
        </a:dk2>
        <a:lt2>
          <a:srgbClr val="FFFFFF"/>
        </a:lt2>
        <a:accent1>
          <a:srgbClr val="9CCFEC"/>
        </a:accent1>
        <a:accent2>
          <a:srgbClr val="2487BE"/>
        </a:accent2>
        <a:accent3>
          <a:srgbClr val="144F94"/>
        </a:accent3>
        <a:accent4>
          <a:srgbClr val="001D59"/>
        </a:accent4>
        <a:accent5>
          <a:srgbClr val="ED7D31"/>
        </a:accent5>
        <a:accent6>
          <a:srgbClr val="808080"/>
        </a:accent6>
        <a:hlink>
          <a:srgbClr val="144F94"/>
        </a:hlink>
        <a:folHlink>
          <a:srgbClr val="001D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/>
  <a:extLst>
    <a:ext uri="{05A4C25C-085E-4340-85A3-A5531E510DB2}">
      <thm15:themeFamily xmlns:thm15="http://schemas.microsoft.com/office/thememl/2012/main" name="6727LQ_CF.potx" id="{6F7FD389-F1C4-4563-8B39-EA654CF160CB}" vid="{5CD92E82-E78F-40BA-98D9-068AFE9F2A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OM Document" ma:contentTypeID="0x010100D80FC88A48A3EA4889EF01C87FCFD42A0003E586C128E6BC4284AFC9CD64DC58E1" ma:contentTypeVersion="23" ma:contentTypeDescription="" ma:contentTypeScope="" ma:versionID="148e206238cbd20dc968b970751e7eac">
  <xsd:schema xmlns:xsd="http://www.w3.org/2001/XMLSchema" xmlns:xs="http://www.w3.org/2001/XMLSchema" xmlns:p="http://schemas.microsoft.com/office/2006/metadata/properties" xmlns:ns2="3b0ee641-48df-4a8b-b3ea-50fa1326d6ab" xmlns:ns4="http://schemas.microsoft.com/sharepoint/v4" xmlns:ns5="6fbe7325-570d-4e59-a040-ed3b628ef0ba" targetNamespace="http://schemas.microsoft.com/office/2006/metadata/properties" ma:root="true" ma:fieldsID="96dd93fd132b7cdf37e259c484969a2f" ns2:_="" ns4:_="" ns5:_="">
    <xsd:import namespace="3b0ee641-48df-4a8b-b3ea-50fa1326d6ab"/>
    <xsd:import namespace="http://schemas.microsoft.com/sharepoint/v4"/>
    <xsd:import namespace="6fbe7325-570d-4e59-a040-ed3b628ef0ba"/>
    <xsd:element name="properties">
      <xsd:complexType>
        <xsd:sequence>
          <xsd:element name="documentManagement">
            <xsd:complexType>
              <xsd:all>
                <xsd:element ref="ns2:kfc2e9f34b584e09a4dfad45193fd617" minOccurs="0"/>
                <xsd:element ref="ns2:TaxCatchAll" minOccurs="0"/>
                <xsd:element ref="ns2:TaxCatchAllLabel" minOccurs="0"/>
                <xsd:element ref="ns2:k34b14aa96934db7a6567dc83a5ee0ba" minOccurs="0"/>
                <xsd:element ref="ns2:d8220c9e1229488886af245725860cbe" minOccurs="0"/>
                <xsd:element ref="ns2:_dlc_DocIdPersistId" minOccurs="0"/>
                <xsd:element ref="ns2:_dlc_DocId" minOccurs="0"/>
                <xsd:element ref="ns2:_dlc_DocIdUrl" minOccurs="0"/>
                <xsd:element ref="ns4:IconOverlay" minOccurs="0"/>
                <xsd:element ref="ns2:SharedWithUsers" minOccurs="0"/>
                <xsd:element ref="ns2:SharedWithDetails" minOccurs="0"/>
                <xsd:element ref="ns5:MediaServiceMetadata" minOccurs="0"/>
                <xsd:element ref="ns5:MediaServiceFastMetadata" minOccurs="0"/>
                <xsd:element ref="ns5:MediaServiceEventHashCode" minOccurs="0"/>
                <xsd:element ref="ns5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0ee641-48df-4a8b-b3ea-50fa1326d6ab" elementFormDefault="qualified">
    <xsd:import namespace="http://schemas.microsoft.com/office/2006/documentManagement/types"/>
    <xsd:import namespace="http://schemas.microsoft.com/office/infopath/2007/PartnerControls"/>
    <xsd:element name="kfc2e9f34b584e09a4dfad45193fd617" ma:index="8" nillable="true" ma:taxonomy="true" ma:internalName="kfc2e9f34b584e09a4dfad45193fd617" ma:taxonomyFieldName="Content_x0020_Audience" ma:displayName="Content Audience" ma:default="1;#All Employees|6bc884fa-9dfb-49ce-af07-824c4a8a1ac0" ma:fieldId="{4fc2e9f3-4b58-4e09-a4df-ad45193fd617}" ma:sspId="ce68f88e-352d-4476-ac8c-7af81258532c" ma:termSetId="1b6069bf-5926-44b7-98d6-cc0bec659d3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b44bccfd-55fa-41ce-b970-661a8b843946" ma:internalName="TaxCatchAll" ma:showField="CatchAllData" ma:web="3b0ee641-48df-4a8b-b3ea-50fa1326d6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b44bccfd-55fa-41ce-b970-661a8b843946" ma:internalName="TaxCatchAllLabel" ma:readOnly="true" ma:showField="CatchAllDataLabel" ma:web="3b0ee641-48df-4a8b-b3ea-50fa1326d6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34b14aa96934db7a6567dc83a5ee0ba" ma:index="12" nillable="true" ma:taxonomy="true" ma:internalName="k34b14aa96934db7a6567dc83a5ee0ba" ma:taxonomyFieldName="Topic_x0020_Keyword" ma:displayName="Topic Keyword" ma:default="" ma:fieldId="{434b14aa-9693-4db7-a656-7dc83a5ee0ba}" ma:taxonomyMulti="true" ma:sspId="ce68f88e-352d-4476-ac8c-7af81258532c" ma:termSetId="327cd3ef-44fa-40bc-92ad-acd4fab1e85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8220c9e1229488886af245725860cbe" ma:index="14" nillable="true" ma:taxonomy="true" ma:internalName="d8220c9e1229488886af245725860cbe" ma:taxonomyFieldName="Type_x0020_Keyword" ma:displayName="Type Keyword" ma:default="" ma:fieldId="{d8220c9e-1229-4888-86af-245725860cbe}" ma:taxonomyMulti="true" ma:sspId="ce68f88e-352d-4476-ac8c-7af81258532c" ma:termSetId="18693f18-3c31-473d-87dc-6b6a3b715b3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PersistId" ma:index="16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_dlc_DocId" ma:index="17" nillable="true" ma:displayName="Document ID Value" ma:description="The value of the document ID assigned to this item." ma:internalName="_dlc_DocId" ma:readOnly="fals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9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be7325-570d-4e59-a040-ed3b628ef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8220c9e1229488886af245725860cbe xmlns="3b0ee641-48df-4a8b-b3ea-50fa1326d6ab">
      <Terms xmlns="http://schemas.microsoft.com/office/infopath/2007/PartnerControls">
        <TermInfo xmlns="http://schemas.microsoft.com/office/infopath/2007/PartnerControls">
          <TermName xmlns="http://schemas.microsoft.com/office/infopath/2007/PartnerControls">Document Template</TermName>
          <TermId xmlns="http://schemas.microsoft.com/office/infopath/2007/PartnerControls">d12bee57-f623-45d4-bce4-b48452e18a97</TermId>
        </TermInfo>
      </Terms>
    </d8220c9e1229488886af245725860cbe>
    <k34b14aa96934db7a6567dc83a5ee0ba xmlns="3b0ee641-48df-4a8b-b3ea-50fa1326d6ab">
      <Terms xmlns="http://schemas.microsoft.com/office/infopath/2007/PartnerControls"/>
    </k34b14aa96934db7a6567dc83a5ee0ba>
    <_dlc_DocId xmlns="3b0ee641-48df-4a8b-b3ea-50fa1326d6ab" xsi:nil="true"/>
    <TaxCatchAll xmlns="3b0ee641-48df-4a8b-b3ea-50fa1326d6ab">
      <Value>10</Value>
    </TaxCatchAll>
    <IconOverlay xmlns="http://schemas.microsoft.com/sharepoint/v4" xsi:nil="true"/>
    <kfc2e9f34b584e09a4dfad45193fd617 xmlns="3b0ee641-48df-4a8b-b3ea-50fa1326d6ab">
      <Terms xmlns="http://schemas.microsoft.com/office/infopath/2007/PartnerControls"/>
    </kfc2e9f34b584e09a4dfad45193fd617>
    <_dlc_DocIdPersistId xmlns="3b0ee641-48df-4a8b-b3ea-50fa1326d6ab" xsi:nil="true"/>
    <_dlc_DocIdUrl xmlns="3b0ee641-48df-4a8b-b3ea-50fa1326d6ab">
      <Url xsi:nil="true"/>
      <Description xsi:nil="true"/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E934AE-9F18-441B-92F4-C9C5C917CE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0ee641-48df-4a8b-b3ea-50fa1326d6ab"/>
    <ds:schemaRef ds:uri="http://schemas.microsoft.com/sharepoint/v4"/>
    <ds:schemaRef ds:uri="6fbe7325-570d-4e59-a040-ed3b628ef0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694E29-D0D0-4444-A681-DD6C6F0B7BA7}">
  <ds:schemaRefs>
    <ds:schemaRef ds:uri="http://purl.org/dc/terms/"/>
    <ds:schemaRef ds:uri="http://schemas.microsoft.com/office/2006/documentManagement/types"/>
    <ds:schemaRef ds:uri="6fbe7325-570d-4e59-a040-ed3b628ef0ba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3b0ee641-48df-4a8b-b3ea-50fa1326d6ab"/>
    <ds:schemaRef ds:uri="http://schemas.microsoft.com/sharepoint/v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A918F90-A609-44BC-BBAB-322B6EE881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8027</TotalTime>
  <Words>426</Words>
  <Application>Microsoft Office PowerPoint</Application>
  <PresentationFormat>Widescreen</PresentationFormat>
  <Paragraphs>90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Avenir Next LT Pro</vt:lpstr>
      <vt:lpstr>Calibri</vt:lpstr>
      <vt:lpstr>6727LQ_CF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Katelyn Crain (MEDC)</dc:creator>
  <cp:lastModifiedBy>Jonathon Lukco</cp:lastModifiedBy>
  <cp:revision>168</cp:revision>
  <cp:lastPrinted>2020-02-25T14:44:33Z</cp:lastPrinted>
  <dcterms:created xsi:type="dcterms:W3CDTF">2020-02-18T22:25:50Z</dcterms:created>
  <dcterms:modified xsi:type="dcterms:W3CDTF">2020-07-28T18:38:00Z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 Audience">
    <vt:lpwstr/>
  </property>
  <property fmtid="{D5CDD505-2E9C-101B-9397-08002B2CF9AE}" pid="3" name="ContentTypeId">
    <vt:lpwstr>0x010100D80FC88A48A3EA4889EF01C87FCFD42A0003E586C128E6BC4284AFC9CD64DC58E1</vt:lpwstr>
  </property>
  <property fmtid="{D5CDD505-2E9C-101B-9397-08002B2CF9AE}" pid="4" name="Type Keyword">
    <vt:lpwstr>10;#Document Template|d12bee57-f623-45d4-bce4-b48452e18a97</vt:lpwstr>
  </property>
  <property fmtid="{D5CDD505-2E9C-101B-9397-08002B2CF9AE}" pid="5" name="Topic Keyword">
    <vt:lpwstr/>
  </property>
</Properties>
</file>