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3"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5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4" d="100"/>
          <a:sy n="64" d="100"/>
        </p:scale>
        <p:origin x="96"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extLst>
              <a:ext uri="{BEBA8EAE-BF5A-486C-A8C5-ECC9F3942E4B}">
                <a14:imgProps xmlns:a14="http://schemas.microsoft.com/office/drawing/2010/main">
                  <a14:imgLayer r:embed="rId3">
                    <a14:imgEffect>
                      <a14:sharpenSoften amount="-100000"/>
                    </a14:imgEffect>
                    <a14:imgEffect>
                      <a14:brightnessContrast bright="-20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2918072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1B945DF-533E-4EAE-A289-0B6415D8922A}" type="datetimeFigureOut">
              <a:rPr lang="en-US" smtClean="0"/>
              <a:t>9/17/2018</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EFBE76E-239B-41E4-A9C5-B09D8386D2C1}" type="slidenum">
              <a:rPr lang="en-US" smtClean="0"/>
              <a:t>‹#›</a:t>
            </a:fld>
            <a:endParaRPr lang="en-US"/>
          </a:p>
        </p:txBody>
      </p:sp>
    </p:spTree>
    <p:extLst>
      <p:ext uri="{BB962C8B-B14F-4D97-AF65-F5344CB8AC3E}">
        <p14:creationId xmlns:p14="http://schemas.microsoft.com/office/powerpoint/2010/main" val="1013549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1B945DF-533E-4EAE-A289-0B6415D8922A}" type="datetimeFigureOut">
              <a:rPr lang="en-US" smtClean="0"/>
              <a:t>9/17/2018</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EFBE76E-239B-41E4-A9C5-B09D8386D2C1}" type="slidenum">
              <a:rPr lang="en-US" smtClean="0"/>
              <a:t>‹#›</a:t>
            </a:fld>
            <a:endParaRPr lang="en-US"/>
          </a:p>
        </p:txBody>
      </p:sp>
    </p:spTree>
    <p:extLst>
      <p:ext uri="{BB962C8B-B14F-4D97-AF65-F5344CB8AC3E}">
        <p14:creationId xmlns:p14="http://schemas.microsoft.com/office/powerpoint/2010/main" val="4141301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8930" y="525781"/>
            <a:ext cx="6860540" cy="1165860"/>
          </a:xfrm>
        </p:spPr>
        <p:txBody>
          <a:bodyPr anchor="b">
            <a:noAutofit/>
          </a:bodyPr>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328930" y="2200593"/>
            <a:ext cx="6860540" cy="437165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Rectangle 6"/>
          <p:cNvSpPr/>
          <p:nvPr userDrawn="1"/>
        </p:nvSpPr>
        <p:spPr>
          <a:xfrm>
            <a:off x="7646670" y="525781"/>
            <a:ext cx="4320540" cy="6069329"/>
          </a:xfrm>
          <a:prstGeom prst="rect">
            <a:avLst/>
          </a:prstGeom>
          <a:blipFill>
            <a:blip r:embed="rId2"/>
            <a:stretch>
              <a:fillRect/>
            </a:stretch>
          </a:bli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1608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7047" y="221730"/>
            <a:ext cx="6099463" cy="1325563"/>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267046" y="1776152"/>
            <a:ext cx="6099463" cy="4727518"/>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6583680" y="221730"/>
            <a:ext cx="5314950" cy="628194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890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743892" cy="5824538"/>
          </a:xfrm>
        </p:spPr>
        <p:txBody>
          <a:bodyPr>
            <a:noAutofit/>
          </a:bodyPr>
          <a:lstStyle>
            <a:lvl1pPr>
              <a:defRPr sz="11500" b="1"/>
            </a:lvl1pPr>
          </a:lstStyle>
          <a:p>
            <a:r>
              <a:rPr lang="en-US" dirty="0" smtClean="0"/>
              <a:t>Click to edit Master title style</a:t>
            </a:r>
            <a:endParaRPr lang="en-US" dirty="0"/>
          </a:p>
        </p:txBody>
      </p:sp>
      <p:sp>
        <p:nvSpPr>
          <p:cNvPr id="4" name="Content Placeholder 3"/>
          <p:cNvSpPr>
            <a:spLocks noGrp="1"/>
          </p:cNvSpPr>
          <p:nvPr>
            <p:ph sz="half" idx="2"/>
          </p:nvPr>
        </p:nvSpPr>
        <p:spPr>
          <a:xfrm>
            <a:off x="6823710" y="365125"/>
            <a:ext cx="5029200" cy="4326573"/>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17047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1B945DF-533E-4EAE-A289-0B6415D8922A}" type="datetimeFigureOut">
              <a:rPr lang="en-US" smtClean="0"/>
              <a:t>9/17/2018</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EFBE76E-239B-41E4-A9C5-B09D8386D2C1}" type="slidenum">
              <a:rPr lang="en-US" smtClean="0"/>
              <a:t>‹#›</a:t>
            </a:fld>
            <a:endParaRPr lang="en-US"/>
          </a:p>
        </p:txBody>
      </p:sp>
    </p:spTree>
    <p:extLst>
      <p:ext uri="{BB962C8B-B14F-4D97-AF65-F5344CB8AC3E}">
        <p14:creationId xmlns:p14="http://schemas.microsoft.com/office/powerpoint/2010/main" val="3042504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1B945DF-533E-4EAE-A289-0B6415D8922A}" type="datetimeFigureOut">
              <a:rPr lang="en-US" smtClean="0"/>
              <a:t>9/17/2018</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EFBE76E-239B-41E4-A9C5-B09D8386D2C1}" type="slidenum">
              <a:rPr lang="en-US" smtClean="0"/>
              <a:t>‹#›</a:t>
            </a:fld>
            <a:endParaRPr lang="en-US"/>
          </a:p>
        </p:txBody>
      </p:sp>
    </p:spTree>
    <p:extLst>
      <p:ext uri="{BB962C8B-B14F-4D97-AF65-F5344CB8AC3E}">
        <p14:creationId xmlns:p14="http://schemas.microsoft.com/office/powerpoint/2010/main" val="178312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762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1B945DF-533E-4EAE-A289-0B6415D8922A}" type="datetimeFigureOut">
              <a:rPr lang="en-US" smtClean="0"/>
              <a:t>9/17/2018</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EFBE76E-239B-41E4-A9C5-B09D8386D2C1}" type="slidenum">
              <a:rPr lang="en-US" smtClean="0"/>
              <a:t>‹#›</a:t>
            </a:fld>
            <a:endParaRPr lang="en-US"/>
          </a:p>
        </p:txBody>
      </p:sp>
    </p:spTree>
    <p:extLst>
      <p:ext uri="{BB962C8B-B14F-4D97-AF65-F5344CB8AC3E}">
        <p14:creationId xmlns:p14="http://schemas.microsoft.com/office/powerpoint/2010/main" val="3474109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1B945DF-533E-4EAE-A289-0B6415D8922A}" type="datetimeFigureOut">
              <a:rPr lang="en-US" smtClean="0"/>
              <a:t>9/17/2018</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EFBE76E-239B-41E4-A9C5-B09D8386D2C1}" type="slidenum">
              <a:rPr lang="en-US" smtClean="0"/>
              <a:t>‹#›</a:t>
            </a:fld>
            <a:endParaRPr lang="en-US"/>
          </a:p>
        </p:txBody>
      </p:sp>
    </p:spTree>
    <p:extLst>
      <p:ext uri="{BB962C8B-B14F-4D97-AF65-F5344CB8AC3E}">
        <p14:creationId xmlns:p14="http://schemas.microsoft.com/office/powerpoint/2010/main" val="137382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30137" y="2599170"/>
            <a:ext cx="8229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96696164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0"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goo.gl/Ma9BbW"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8280" y="2082483"/>
            <a:ext cx="9144000" cy="2387600"/>
          </a:xfrm>
        </p:spPr>
        <p:txBody>
          <a:bodyPr>
            <a:normAutofit fontScale="90000"/>
          </a:bodyPr>
          <a:lstStyle/>
          <a:p>
            <a:r>
              <a:rPr lang="en-US" dirty="0" smtClean="0">
                <a:solidFill>
                  <a:schemeClr val="bg1"/>
                </a:solidFill>
              </a:rPr>
              <a:t>(Insert name of community) Planning Commission </a:t>
            </a:r>
            <a:br>
              <a:rPr lang="en-US" dirty="0" smtClean="0">
                <a:solidFill>
                  <a:schemeClr val="bg1"/>
                </a:solidFill>
              </a:rPr>
            </a:br>
            <a:r>
              <a:rPr lang="en-US" dirty="0" smtClean="0">
                <a:solidFill>
                  <a:schemeClr val="bg1"/>
                </a:solidFill>
              </a:rPr>
              <a:t>Annual Report</a:t>
            </a:r>
            <a:endParaRPr lang="en-US" dirty="0">
              <a:solidFill>
                <a:schemeClr val="bg1"/>
              </a:solidFill>
            </a:endParaRPr>
          </a:p>
        </p:txBody>
      </p:sp>
    </p:spTree>
    <p:extLst>
      <p:ext uri="{BB962C8B-B14F-4D97-AF65-F5344CB8AC3E}">
        <p14:creationId xmlns:p14="http://schemas.microsoft.com/office/powerpoint/2010/main" val="3501797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3528060" cy="1325563"/>
          </a:xfrm>
        </p:spPr>
        <p:txBody>
          <a:bodyPr/>
          <a:lstStyle/>
          <a:p>
            <a:r>
              <a:rPr lang="en-US" dirty="0" smtClean="0"/>
              <a:t>Example</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10622554"/>
              </p:ext>
            </p:extLst>
          </p:nvPr>
        </p:nvGraphicFramePr>
        <p:xfrm>
          <a:off x="2093596" y="2304017"/>
          <a:ext cx="8469628" cy="2570005"/>
        </p:xfrm>
        <a:graphic>
          <a:graphicData uri="http://schemas.openxmlformats.org/drawingml/2006/table">
            <a:tbl>
              <a:tblPr/>
              <a:tblGrid>
                <a:gridCol w="2117407">
                  <a:extLst>
                    <a:ext uri="{9D8B030D-6E8A-4147-A177-3AD203B41FA5}">
                      <a16:colId xmlns:a16="http://schemas.microsoft.com/office/drawing/2014/main" xmlns="" val="894616952"/>
                    </a:ext>
                  </a:extLst>
                </a:gridCol>
                <a:gridCol w="2117407">
                  <a:extLst>
                    <a:ext uri="{9D8B030D-6E8A-4147-A177-3AD203B41FA5}">
                      <a16:colId xmlns:a16="http://schemas.microsoft.com/office/drawing/2014/main" xmlns="" val="3713924882"/>
                    </a:ext>
                  </a:extLst>
                </a:gridCol>
                <a:gridCol w="2117407">
                  <a:extLst>
                    <a:ext uri="{9D8B030D-6E8A-4147-A177-3AD203B41FA5}">
                      <a16:colId xmlns:a16="http://schemas.microsoft.com/office/drawing/2014/main" xmlns="" val="907123011"/>
                    </a:ext>
                  </a:extLst>
                </a:gridCol>
                <a:gridCol w="2117407">
                  <a:extLst>
                    <a:ext uri="{9D8B030D-6E8A-4147-A177-3AD203B41FA5}">
                      <a16:colId xmlns:a16="http://schemas.microsoft.com/office/drawing/2014/main" xmlns="" val="2417404024"/>
                    </a:ext>
                  </a:extLst>
                </a:gridCol>
              </a:tblGrid>
              <a:tr h="499385">
                <a:tc gridSpan="4">
                  <a:txBody>
                    <a:bodyPr/>
                    <a:lstStyle/>
                    <a:p>
                      <a:pPr algn="ctr" fontAlgn="b"/>
                      <a:r>
                        <a:rPr lang="en-US" sz="1300" b="0" i="0" u="none" strike="noStrike" dirty="0">
                          <a:solidFill>
                            <a:srgbClr val="000000"/>
                          </a:solidFill>
                          <a:effectLst/>
                          <a:latin typeface="Century Gothic" panose="020B0502020202020204" pitchFamily="34" charset="0"/>
                        </a:rPr>
                        <a:t>Zoning Ordinance Amendments - 2018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424888393"/>
                  </a:ext>
                </a:extLst>
              </a:tr>
              <a:tr h="414124">
                <a:tc>
                  <a:txBody>
                    <a:bodyPr/>
                    <a:lstStyle/>
                    <a:p>
                      <a:pPr algn="ctr" fontAlgn="ctr"/>
                      <a:r>
                        <a:rPr lang="en-US" sz="1100" b="0" i="0" u="none" strike="noStrike">
                          <a:solidFill>
                            <a:srgbClr val="000000"/>
                          </a:solidFill>
                          <a:effectLst/>
                          <a:latin typeface="Century Gothic" panose="020B0502020202020204" pitchFamily="34" charset="0"/>
                        </a:rPr>
                        <a:t>Amended Zoning Ordinance</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Old Zoning Ordinance</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Date Amended</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Notes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461765346"/>
                  </a:ext>
                </a:extLst>
              </a:tr>
              <a:tr h="414124">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CFCFA"/>
                    </a:solidFill>
                  </a:tcPr>
                </a:tc>
                <a:extLst>
                  <a:ext uri="{0D108BD9-81ED-4DB2-BD59-A6C34878D82A}">
                    <a16:rowId xmlns:a16="http://schemas.microsoft.com/office/drawing/2014/main" xmlns="" val="4005290760"/>
                  </a:ext>
                </a:extLst>
              </a:tr>
              <a:tr h="414124">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1" u="none" strike="noStrike" dirty="0">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2858931537"/>
                  </a:ext>
                </a:extLst>
              </a:tr>
              <a:tr h="414124">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CFCFA"/>
                    </a:solidFill>
                  </a:tcPr>
                </a:tc>
                <a:extLst>
                  <a:ext uri="{0D108BD9-81ED-4DB2-BD59-A6C34878D82A}">
                    <a16:rowId xmlns:a16="http://schemas.microsoft.com/office/drawing/2014/main" xmlns="" val="1477484620"/>
                  </a:ext>
                </a:extLst>
              </a:tr>
              <a:tr h="414124">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255518527"/>
                  </a:ext>
                </a:extLst>
              </a:tr>
            </a:tbl>
          </a:graphicData>
        </a:graphic>
      </p:graphicFrame>
      <p:sp>
        <p:nvSpPr>
          <p:cNvPr id="9" name="Rectangle 8"/>
          <p:cNvSpPr/>
          <p:nvPr/>
        </p:nvSpPr>
        <p:spPr>
          <a:xfrm>
            <a:off x="422910" y="0"/>
            <a:ext cx="45719" cy="13255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stretch>
            <a:fillRect/>
          </a:stretch>
        </p:blipFill>
        <p:spPr>
          <a:xfrm>
            <a:off x="258702" y="2616"/>
            <a:ext cx="45719" cy="1322947"/>
          </a:xfrm>
          <a:prstGeom prst="rect">
            <a:avLst/>
          </a:prstGeom>
        </p:spPr>
      </p:pic>
    </p:spTree>
    <p:extLst>
      <p:ext uri="{BB962C8B-B14F-4D97-AF65-F5344CB8AC3E}">
        <p14:creationId xmlns:p14="http://schemas.microsoft.com/office/powerpoint/2010/main" val="4161634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1188" y="365125"/>
            <a:ext cx="5743892" cy="5824538"/>
          </a:xfrm>
        </p:spPr>
        <p:txBody>
          <a:bodyPr/>
          <a:lstStyle/>
          <a:p>
            <a:r>
              <a:rPr lang="en-US" sz="28700" dirty="0" smtClean="0">
                <a:solidFill>
                  <a:schemeClr val="accent5"/>
                </a:solidFill>
              </a:rPr>
              <a:t>5.</a:t>
            </a:r>
            <a:endParaRPr lang="en-US" sz="28700" dirty="0">
              <a:solidFill>
                <a:schemeClr val="accent5"/>
              </a:solidFill>
            </a:endParaRPr>
          </a:p>
        </p:txBody>
      </p:sp>
      <p:sp>
        <p:nvSpPr>
          <p:cNvPr id="3" name="Content Placeholder 2"/>
          <p:cNvSpPr>
            <a:spLocks noGrp="1"/>
          </p:cNvSpPr>
          <p:nvPr>
            <p:ph sz="half" idx="2"/>
          </p:nvPr>
        </p:nvSpPr>
        <p:spPr>
          <a:xfrm>
            <a:off x="5600700" y="1919605"/>
            <a:ext cx="5029200" cy="2480945"/>
          </a:xfrm>
        </p:spPr>
        <p:txBody>
          <a:bodyPr/>
          <a:lstStyle/>
          <a:p>
            <a:pPr marL="0" indent="0">
              <a:buNone/>
            </a:pPr>
            <a:r>
              <a:rPr lang="en-US" b="1" dirty="0" smtClean="0"/>
              <a:t>DEVELOPMENT REVIEWS</a:t>
            </a:r>
          </a:p>
          <a:p>
            <a:pPr marL="0" indent="0">
              <a:buNone/>
            </a:pPr>
            <a:endParaRPr lang="en-US" dirty="0"/>
          </a:p>
          <a:p>
            <a:pPr marL="0" indent="0">
              <a:buNone/>
            </a:pPr>
            <a:r>
              <a:rPr lang="en-US" dirty="0" smtClean="0"/>
              <a:t>Create a table similar to the following examples.</a:t>
            </a:r>
            <a:endParaRPr lang="en-US" dirty="0"/>
          </a:p>
        </p:txBody>
      </p:sp>
    </p:spTree>
    <p:extLst>
      <p:ext uri="{BB962C8B-B14F-4D97-AF65-F5344CB8AC3E}">
        <p14:creationId xmlns:p14="http://schemas.microsoft.com/office/powerpoint/2010/main" val="4172325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7351"/>
            <a:ext cx="3090041" cy="840827"/>
          </a:xfrm>
        </p:spPr>
        <p:txBody>
          <a:bodyPr>
            <a:noAutofit/>
          </a:bodyPr>
          <a:lstStyle/>
          <a:p>
            <a:r>
              <a:rPr lang="en-US" sz="4800" dirty="0" smtClean="0"/>
              <a:t>Example</a:t>
            </a:r>
            <a:endParaRPr lang="en-US" sz="4800" dirty="0"/>
          </a:p>
        </p:txBody>
      </p:sp>
      <p:sp>
        <p:nvSpPr>
          <p:cNvPr id="6" name="Rectangle 5"/>
          <p:cNvSpPr/>
          <p:nvPr/>
        </p:nvSpPr>
        <p:spPr>
          <a:xfrm>
            <a:off x="10367010" y="0"/>
            <a:ext cx="5715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999858318"/>
              </p:ext>
            </p:extLst>
          </p:nvPr>
        </p:nvGraphicFramePr>
        <p:xfrm>
          <a:off x="272984" y="1695198"/>
          <a:ext cx="9779000" cy="3190875"/>
        </p:xfrm>
        <a:graphic>
          <a:graphicData uri="http://schemas.openxmlformats.org/drawingml/2006/table">
            <a:tbl>
              <a:tblPr/>
              <a:tblGrid>
                <a:gridCol w="1397000">
                  <a:extLst>
                    <a:ext uri="{9D8B030D-6E8A-4147-A177-3AD203B41FA5}">
                      <a16:colId xmlns:a16="http://schemas.microsoft.com/office/drawing/2014/main" xmlns="" val="2481386599"/>
                    </a:ext>
                  </a:extLst>
                </a:gridCol>
                <a:gridCol w="1397000">
                  <a:extLst>
                    <a:ext uri="{9D8B030D-6E8A-4147-A177-3AD203B41FA5}">
                      <a16:colId xmlns:a16="http://schemas.microsoft.com/office/drawing/2014/main" xmlns="" val="466436483"/>
                    </a:ext>
                  </a:extLst>
                </a:gridCol>
                <a:gridCol w="1397000">
                  <a:extLst>
                    <a:ext uri="{9D8B030D-6E8A-4147-A177-3AD203B41FA5}">
                      <a16:colId xmlns:a16="http://schemas.microsoft.com/office/drawing/2014/main" xmlns="" val="4280713208"/>
                    </a:ext>
                  </a:extLst>
                </a:gridCol>
                <a:gridCol w="1397000">
                  <a:extLst>
                    <a:ext uri="{9D8B030D-6E8A-4147-A177-3AD203B41FA5}">
                      <a16:colId xmlns:a16="http://schemas.microsoft.com/office/drawing/2014/main" xmlns="" val="1543621332"/>
                    </a:ext>
                  </a:extLst>
                </a:gridCol>
                <a:gridCol w="1397000">
                  <a:extLst>
                    <a:ext uri="{9D8B030D-6E8A-4147-A177-3AD203B41FA5}">
                      <a16:colId xmlns:a16="http://schemas.microsoft.com/office/drawing/2014/main" xmlns="" val="2289505664"/>
                    </a:ext>
                  </a:extLst>
                </a:gridCol>
                <a:gridCol w="1397000">
                  <a:extLst>
                    <a:ext uri="{9D8B030D-6E8A-4147-A177-3AD203B41FA5}">
                      <a16:colId xmlns:a16="http://schemas.microsoft.com/office/drawing/2014/main" xmlns="" val="1854481275"/>
                    </a:ext>
                  </a:extLst>
                </a:gridCol>
                <a:gridCol w="1397000">
                  <a:extLst>
                    <a:ext uri="{9D8B030D-6E8A-4147-A177-3AD203B41FA5}">
                      <a16:colId xmlns:a16="http://schemas.microsoft.com/office/drawing/2014/main" xmlns="" val="4172530298"/>
                    </a:ext>
                  </a:extLst>
                </a:gridCol>
              </a:tblGrid>
              <a:tr h="762000">
                <a:tc gridSpan="7">
                  <a:txBody>
                    <a:bodyPr/>
                    <a:lstStyle/>
                    <a:p>
                      <a:pPr algn="ctr" fontAlgn="b"/>
                      <a:r>
                        <a:rPr lang="en-US" sz="1100" b="0" i="0" u="none" strike="noStrike" dirty="0">
                          <a:solidFill>
                            <a:srgbClr val="000000"/>
                          </a:solidFill>
                          <a:effectLst/>
                          <a:latin typeface="Century Gothic" panose="020B0502020202020204" pitchFamily="34" charset="0"/>
                        </a:rPr>
                        <a:t>Development Review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503323897"/>
                  </a:ext>
                </a:extLst>
              </a:tr>
              <a:tr h="447675">
                <a:tc>
                  <a:txBody>
                    <a:bodyPr/>
                    <a:lstStyle/>
                    <a:p>
                      <a:pPr algn="ctr" fontAlgn="ctr"/>
                      <a:r>
                        <a:rPr lang="en-US" sz="1100" b="0" i="0" u="none" strike="noStrike">
                          <a:solidFill>
                            <a:srgbClr val="000000"/>
                          </a:solidFill>
                          <a:effectLst/>
                          <a:latin typeface="Century Gothic" panose="020B0502020202020204" pitchFamily="34" charset="0"/>
                        </a:rPr>
                        <a:t>Project Type</a:t>
                      </a:r>
                    </a:p>
                  </a:txBody>
                  <a:tcPr marL="9525" marR="9525" marT="9525" marB="0" anchor="ctr">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Location</a:t>
                      </a:r>
                    </a:p>
                  </a:txBody>
                  <a:tcPr marL="9525" marR="9525" marT="9525"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Description</a:t>
                      </a:r>
                    </a:p>
                  </a:txBody>
                  <a:tcPr marL="9525" marR="9525" marT="9525"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Status</a:t>
                      </a:r>
                    </a:p>
                  </a:txBody>
                  <a:tcPr marL="9525" marR="9525" marT="9525"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Recommendation by Legislative Body</a:t>
                      </a:r>
                    </a:p>
                  </a:txBody>
                  <a:tcPr marL="9525" marR="9525" marT="9525"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Date of Submittal</a:t>
                      </a:r>
                    </a:p>
                  </a:txBody>
                  <a:tcPr marL="9525" marR="9525" marT="9525"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Date of Action</a:t>
                      </a:r>
                    </a:p>
                  </a:txBody>
                  <a:tcPr marL="9525" marR="9525" marT="9525"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185902902"/>
                  </a:ext>
                </a:extLst>
              </a:tr>
              <a:tr h="685800">
                <a:tc>
                  <a:txBody>
                    <a:bodyPr/>
                    <a:lstStyle/>
                    <a:p>
                      <a:pPr algn="ctr" fontAlgn="b"/>
                      <a:r>
                        <a:rPr lang="en-US" sz="1100" b="0" i="0" u="none" strike="noStrike">
                          <a:solidFill>
                            <a:srgbClr val="000000"/>
                          </a:solidFill>
                          <a:effectLst/>
                          <a:latin typeface="Century Gothic" panose="020B0502020202020204" pitchFamily="34" charset="0"/>
                        </a:rPr>
                        <a:t>Site plan review</a:t>
                      </a:r>
                    </a:p>
                  </a:txBody>
                  <a:tcPr marL="9525" marR="9525" marT="9525"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b"/>
                      <a:r>
                        <a:rPr lang="en-US" sz="1100" b="0" i="0" u="none" strike="noStrike">
                          <a:solidFill>
                            <a:srgbClr val="000000"/>
                          </a:solidFill>
                          <a:effectLst/>
                          <a:latin typeface="Century Gothic" panose="020B0502020202020204" pitchFamily="34" charset="0"/>
                        </a:rPr>
                        <a:t>123 Main Street</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b"/>
                      <a:r>
                        <a:rPr lang="en-US" sz="1100" b="0" i="0" u="none" strike="noStrike">
                          <a:solidFill>
                            <a:srgbClr val="000000"/>
                          </a:solidFill>
                          <a:effectLst/>
                          <a:latin typeface="Century Gothic" panose="020B0502020202020204" pitchFamily="34" charset="0"/>
                        </a:rPr>
                        <a:t>3,800 sq. ft. commercial building</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b"/>
                      <a:r>
                        <a:rPr lang="en-US" sz="1100" b="0" i="0" u="none" strike="noStrike">
                          <a:solidFill>
                            <a:srgbClr val="000000"/>
                          </a:solidFill>
                          <a:effectLst/>
                          <a:latin typeface="Century Gothic" panose="020B0502020202020204" pitchFamily="34" charset="0"/>
                        </a:rPr>
                        <a:t>Approved with Conditions</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b"/>
                      <a:r>
                        <a:rPr lang="en-US" sz="1100" b="0" i="0" u="none" strike="noStrike">
                          <a:solidFill>
                            <a:srgbClr val="000000"/>
                          </a:solidFill>
                          <a:effectLst/>
                          <a:latin typeface="Century Gothic" panose="020B0502020202020204" pitchFamily="34" charset="0"/>
                        </a:rPr>
                        <a:t>N/A</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b"/>
                      <a:r>
                        <a:rPr lang="en-US" sz="1100" b="0" i="0" u="none" strike="noStrike">
                          <a:solidFill>
                            <a:srgbClr val="000000"/>
                          </a:solidFill>
                          <a:effectLst/>
                          <a:latin typeface="Century Gothic" panose="020B0502020202020204" pitchFamily="34" charset="0"/>
                        </a:rPr>
                        <a:t>5/1/2018</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b"/>
                      <a:r>
                        <a:rPr lang="en-US" sz="1100" b="0" i="0" u="none" strike="noStrike" dirty="0">
                          <a:solidFill>
                            <a:srgbClr val="000000"/>
                          </a:solidFill>
                          <a:effectLst/>
                          <a:latin typeface="Century Gothic" panose="020B0502020202020204" pitchFamily="34" charset="0"/>
                        </a:rPr>
                        <a:t>5/30/2018</a:t>
                      </a:r>
                    </a:p>
                  </a:txBody>
                  <a:tcPr marL="9525" marR="9525" marT="9525"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CFCFA"/>
                    </a:solidFill>
                  </a:tcPr>
                </a:tc>
                <a:extLst>
                  <a:ext uri="{0D108BD9-81ED-4DB2-BD59-A6C34878D82A}">
                    <a16:rowId xmlns:a16="http://schemas.microsoft.com/office/drawing/2014/main" xmlns="" val="1522547737"/>
                  </a:ext>
                </a:extLst>
              </a:tr>
              <a:tr h="323850">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2356689430"/>
                  </a:ext>
                </a:extLst>
              </a:tr>
              <a:tr h="323850">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CFCFA"/>
                    </a:solidFill>
                  </a:tcPr>
                </a:tc>
                <a:extLst>
                  <a:ext uri="{0D108BD9-81ED-4DB2-BD59-A6C34878D82A}">
                    <a16:rowId xmlns:a16="http://schemas.microsoft.com/office/drawing/2014/main" xmlns="" val="3746607268"/>
                  </a:ext>
                </a:extLst>
              </a:tr>
              <a:tr h="323850">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511429960"/>
                  </a:ext>
                </a:extLst>
              </a:tr>
              <a:tr h="323850">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CFCFA"/>
                    </a:solidFill>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CFCFA"/>
                    </a:solidFill>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CFCFA"/>
                    </a:solidFill>
                  </a:tcPr>
                </a:tc>
                <a:extLst>
                  <a:ext uri="{0D108BD9-81ED-4DB2-BD59-A6C34878D82A}">
                    <a16:rowId xmlns:a16="http://schemas.microsoft.com/office/drawing/2014/main" xmlns="" val="2185680581"/>
                  </a:ext>
                </a:extLst>
              </a:tr>
            </a:tbl>
          </a:graphicData>
        </a:graphic>
      </p:graphicFrame>
    </p:spTree>
    <p:extLst>
      <p:ext uri="{BB962C8B-B14F-4D97-AF65-F5344CB8AC3E}">
        <p14:creationId xmlns:p14="http://schemas.microsoft.com/office/powerpoint/2010/main" val="2542285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700" dirty="0" smtClean="0">
                <a:solidFill>
                  <a:schemeClr val="accent5"/>
                </a:solidFill>
              </a:rPr>
              <a:t>6.</a:t>
            </a:r>
            <a:endParaRPr lang="en-US" sz="28700" dirty="0">
              <a:solidFill>
                <a:schemeClr val="accent5"/>
              </a:solidFill>
            </a:endParaRPr>
          </a:p>
        </p:txBody>
      </p:sp>
      <p:sp>
        <p:nvSpPr>
          <p:cNvPr id="3" name="Content Placeholder 2"/>
          <p:cNvSpPr>
            <a:spLocks noGrp="1"/>
          </p:cNvSpPr>
          <p:nvPr>
            <p:ph sz="half" idx="2"/>
          </p:nvPr>
        </p:nvSpPr>
        <p:spPr>
          <a:xfrm>
            <a:off x="5657062" y="1863090"/>
            <a:ext cx="5029200" cy="4326573"/>
          </a:xfrm>
        </p:spPr>
        <p:txBody>
          <a:bodyPr/>
          <a:lstStyle/>
          <a:p>
            <a:pPr marL="0" indent="0">
              <a:buNone/>
            </a:pPr>
            <a:r>
              <a:rPr lang="en-US" b="1" dirty="0" smtClean="0"/>
              <a:t>VARIANCES</a:t>
            </a:r>
          </a:p>
          <a:p>
            <a:pPr marL="0" indent="0">
              <a:buNone/>
            </a:pPr>
            <a:endParaRPr lang="en-US" b="1" dirty="0"/>
          </a:p>
          <a:p>
            <a:pPr marL="0" indent="0">
              <a:buNone/>
            </a:pPr>
            <a:r>
              <a:rPr lang="en-US" dirty="0" smtClean="0"/>
              <a:t>Create a table similar to the following example</a:t>
            </a:r>
            <a:endParaRPr lang="en-US" dirty="0"/>
          </a:p>
        </p:txBody>
      </p:sp>
    </p:spTree>
    <p:extLst>
      <p:ext uri="{BB962C8B-B14F-4D97-AF65-F5344CB8AC3E}">
        <p14:creationId xmlns:p14="http://schemas.microsoft.com/office/powerpoint/2010/main" val="2090673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9213" y="202811"/>
            <a:ext cx="8229600" cy="1325563"/>
          </a:xfrm>
        </p:spPr>
        <p:txBody>
          <a:bodyPr/>
          <a:lstStyle/>
          <a:p>
            <a:r>
              <a:rPr lang="en-US" dirty="0" smtClean="0"/>
              <a:t>Example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4121355143"/>
              </p:ext>
            </p:extLst>
          </p:nvPr>
        </p:nvGraphicFramePr>
        <p:xfrm>
          <a:off x="911772" y="1997340"/>
          <a:ext cx="10515603" cy="2284211"/>
        </p:xfrm>
        <a:graphic>
          <a:graphicData uri="http://schemas.openxmlformats.org/drawingml/2006/table">
            <a:tbl>
              <a:tblPr/>
              <a:tblGrid>
                <a:gridCol w="1502229">
                  <a:extLst>
                    <a:ext uri="{9D8B030D-6E8A-4147-A177-3AD203B41FA5}">
                      <a16:colId xmlns:a16="http://schemas.microsoft.com/office/drawing/2014/main" xmlns="" val="2666339477"/>
                    </a:ext>
                  </a:extLst>
                </a:gridCol>
                <a:gridCol w="1502229">
                  <a:extLst>
                    <a:ext uri="{9D8B030D-6E8A-4147-A177-3AD203B41FA5}">
                      <a16:colId xmlns:a16="http://schemas.microsoft.com/office/drawing/2014/main" xmlns="" val="770933002"/>
                    </a:ext>
                  </a:extLst>
                </a:gridCol>
                <a:gridCol w="1502229">
                  <a:extLst>
                    <a:ext uri="{9D8B030D-6E8A-4147-A177-3AD203B41FA5}">
                      <a16:colId xmlns:a16="http://schemas.microsoft.com/office/drawing/2014/main" xmlns="" val="701147585"/>
                    </a:ext>
                  </a:extLst>
                </a:gridCol>
                <a:gridCol w="1502229">
                  <a:extLst>
                    <a:ext uri="{9D8B030D-6E8A-4147-A177-3AD203B41FA5}">
                      <a16:colId xmlns:a16="http://schemas.microsoft.com/office/drawing/2014/main" xmlns="" val="4046216351"/>
                    </a:ext>
                  </a:extLst>
                </a:gridCol>
                <a:gridCol w="1502229">
                  <a:extLst>
                    <a:ext uri="{9D8B030D-6E8A-4147-A177-3AD203B41FA5}">
                      <a16:colId xmlns:a16="http://schemas.microsoft.com/office/drawing/2014/main" xmlns="" val="220208329"/>
                    </a:ext>
                  </a:extLst>
                </a:gridCol>
                <a:gridCol w="1502229">
                  <a:extLst>
                    <a:ext uri="{9D8B030D-6E8A-4147-A177-3AD203B41FA5}">
                      <a16:colId xmlns:a16="http://schemas.microsoft.com/office/drawing/2014/main" xmlns="" val="3219821573"/>
                    </a:ext>
                  </a:extLst>
                </a:gridCol>
                <a:gridCol w="1502229">
                  <a:extLst>
                    <a:ext uri="{9D8B030D-6E8A-4147-A177-3AD203B41FA5}">
                      <a16:colId xmlns:a16="http://schemas.microsoft.com/office/drawing/2014/main" xmlns="" val="777997476"/>
                    </a:ext>
                  </a:extLst>
                </a:gridCol>
              </a:tblGrid>
              <a:tr h="702240">
                <a:tc gridSpan="7">
                  <a:txBody>
                    <a:bodyPr/>
                    <a:lstStyle/>
                    <a:p>
                      <a:pPr algn="ctr" fontAlgn="b"/>
                      <a:r>
                        <a:rPr lang="en-US" sz="1800" b="0" i="0" u="none" strike="noStrike">
                          <a:solidFill>
                            <a:srgbClr val="000000"/>
                          </a:solidFill>
                          <a:effectLst/>
                          <a:latin typeface="Calibri" panose="020F0502020204030204" pitchFamily="34" charset="0"/>
                        </a:rPr>
                        <a:t>Variances</a:t>
                      </a:r>
                    </a:p>
                  </a:txBody>
                  <a:tcPr marL="7717" marR="7717" marT="77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40117982"/>
                  </a:ext>
                </a:extLst>
              </a:tr>
              <a:tr h="517034">
                <a:tc>
                  <a:txBody>
                    <a:bodyPr/>
                    <a:lstStyle/>
                    <a:p>
                      <a:pPr algn="ctr" fontAlgn="b"/>
                      <a:r>
                        <a:rPr lang="en-US" sz="1000" b="0" i="0" u="none" strike="noStrike">
                          <a:solidFill>
                            <a:srgbClr val="000000"/>
                          </a:solidFill>
                          <a:effectLst/>
                          <a:latin typeface="Calibri" panose="020F0502020204030204" pitchFamily="34" charset="0"/>
                        </a:rPr>
                        <a:t>Variance Type</a:t>
                      </a:r>
                    </a:p>
                  </a:txBody>
                  <a:tcPr marL="7717" marR="7717" marT="7717" marB="0" anchor="b">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Calibri" panose="020F0502020204030204" pitchFamily="34" charset="0"/>
                        </a:rPr>
                        <a:t>Location</a:t>
                      </a:r>
                    </a:p>
                  </a:txBody>
                  <a:tcPr marL="7717" marR="7717" marT="7717"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Calibri" panose="020F0502020204030204" pitchFamily="34" charset="0"/>
                        </a:rPr>
                        <a:t>Description</a:t>
                      </a:r>
                    </a:p>
                  </a:txBody>
                  <a:tcPr marL="7717" marR="7717" marT="7717"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Calibri" panose="020F0502020204030204" pitchFamily="34" charset="0"/>
                        </a:rPr>
                        <a:t>Status</a:t>
                      </a:r>
                    </a:p>
                  </a:txBody>
                  <a:tcPr marL="7717" marR="7717" marT="7717"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Calibri" panose="020F0502020204030204" pitchFamily="34" charset="0"/>
                        </a:rPr>
                        <a:t>Recommendation by Legislation</a:t>
                      </a:r>
                    </a:p>
                  </a:txBody>
                  <a:tcPr marL="7717" marR="7717" marT="7717"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Calibri" panose="020F0502020204030204" pitchFamily="34" charset="0"/>
                        </a:rPr>
                        <a:t>Date of Submittal</a:t>
                      </a:r>
                    </a:p>
                  </a:txBody>
                  <a:tcPr marL="7717" marR="7717" marT="7717"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Calibri" panose="020F0502020204030204" pitchFamily="34" charset="0"/>
                        </a:rPr>
                        <a:t>Date of Action</a:t>
                      </a:r>
                    </a:p>
                  </a:txBody>
                  <a:tcPr marL="7717" marR="7717" marT="7717" marB="0" anchor="b">
                    <a:lnL>
                      <a:noFill/>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995692019"/>
                  </a:ext>
                </a:extLst>
              </a:tr>
              <a:tr h="354979">
                <a:tc>
                  <a:txBody>
                    <a:bodyPr/>
                    <a:lstStyle/>
                    <a:p>
                      <a:pPr algn="ctr" fontAlgn="ctr"/>
                      <a:r>
                        <a:rPr lang="en-US" sz="1000" b="0" i="1" u="none" strike="noStrike">
                          <a:solidFill>
                            <a:srgbClr val="000000"/>
                          </a:solidFill>
                          <a:effectLst/>
                          <a:latin typeface="Calibri" panose="020F0502020204030204" pitchFamily="34" charset="0"/>
                        </a:rPr>
                        <a:t>Setback</a:t>
                      </a:r>
                    </a:p>
                  </a:txBody>
                  <a:tcPr marL="7717" marR="7717" marT="771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00" b="0" i="1" u="none" strike="noStrike">
                          <a:solidFill>
                            <a:srgbClr val="000000"/>
                          </a:solidFill>
                          <a:effectLst/>
                          <a:latin typeface="Calibri" panose="020F0502020204030204" pitchFamily="34" charset="0"/>
                        </a:rPr>
                        <a:t>123 Main Street</a:t>
                      </a:r>
                    </a:p>
                  </a:txBody>
                  <a:tcPr marL="7717" marR="7717" marT="7717" marB="0" anchor="ctr">
                    <a:lnL>
                      <a:noFill/>
                    </a:lnL>
                    <a:lnR>
                      <a:noFill/>
                    </a:lnR>
                    <a:lnT w="12700" cap="flat" cmpd="sng"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00" b="0" i="1" u="none" strike="noStrike">
                          <a:solidFill>
                            <a:srgbClr val="000000"/>
                          </a:solidFill>
                          <a:effectLst/>
                          <a:latin typeface="Calibri" panose="020F0502020204030204" pitchFamily="34" charset="0"/>
                        </a:rPr>
                        <a:t>3,800 Sq. Ft. commercial building</a:t>
                      </a:r>
                    </a:p>
                  </a:txBody>
                  <a:tcPr marL="7717" marR="7717" marT="7717" marB="0" anchor="ctr">
                    <a:lnL>
                      <a:noFill/>
                    </a:lnL>
                    <a:lnR>
                      <a:noFill/>
                    </a:lnR>
                    <a:lnT w="12700" cap="flat" cmpd="sng"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00" b="0" i="1" u="none" strike="noStrike">
                          <a:solidFill>
                            <a:srgbClr val="000000"/>
                          </a:solidFill>
                          <a:effectLst/>
                          <a:latin typeface="Calibri" panose="020F0502020204030204" pitchFamily="34" charset="0"/>
                        </a:rPr>
                        <a:t>Approved with conditions</a:t>
                      </a:r>
                    </a:p>
                  </a:txBody>
                  <a:tcPr marL="7717" marR="7717" marT="7717" marB="0" anchor="ctr">
                    <a:lnL>
                      <a:noFill/>
                    </a:lnL>
                    <a:lnR>
                      <a:noFill/>
                    </a:lnR>
                    <a:lnT w="12700" cap="flat" cmpd="sng"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00" b="0" i="1" u="none" strike="noStrike">
                          <a:solidFill>
                            <a:srgbClr val="000000"/>
                          </a:solidFill>
                          <a:effectLst/>
                          <a:latin typeface="Calibri" panose="020F0502020204030204" pitchFamily="34" charset="0"/>
                        </a:rPr>
                        <a:t>N/A</a:t>
                      </a:r>
                    </a:p>
                  </a:txBody>
                  <a:tcPr marL="7717" marR="7717" marT="7717" marB="0" anchor="ctr">
                    <a:lnL>
                      <a:noFill/>
                    </a:lnL>
                    <a:lnR>
                      <a:noFill/>
                    </a:lnR>
                    <a:lnT w="12700" cap="flat" cmpd="sng"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00" b="0" i="1" u="none" strike="noStrike">
                          <a:solidFill>
                            <a:srgbClr val="000000"/>
                          </a:solidFill>
                          <a:effectLst/>
                          <a:latin typeface="Calibri" panose="020F0502020204030204" pitchFamily="34" charset="0"/>
                        </a:rPr>
                        <a:t>5/20/2018</a:t>
                      </a:r>
                    </a:p>
                  </a:txBody>
                  <a:tcPr marL="7717" marR="7717" marT="7717" marB="0" anchor="ctr">
                    <a:lnL>
                      <a:noFill/>
                    </a:lnL>
                    <a:lnR>
                      <a:noFill/>
                    </a:lnR>
                    <a:lnT w="12700" cap="flat" cmpd="sng"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00" b="0" i="1" u="none" strike="noStrike">
                          <a:solidFill>
                            <a:srgbClr val="000000"/>
                          </a:solidFill>
                          <a:effectLst/>
                          <a:latin typeface="Calibri" panose="020F0502020204030204" pitchFamily="34" charset="0"/>
                        </a:rPr>
                        <a:t>7/1/2018</a:t>
                      </a:r>
                    </a:p>
                  </a:txBody>
                  <a:tcPr marL="7717" marR="7717" marT="771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FDFD"/>
                    </a:solidFill>
                  </a:tcPr>
                </a:tc>
                <a:extLst>
                  <a:ext uri="{0D108BD9-81ED-4DB2-BD59-A6C34878D82A}">
                    <a16:rowId xmlns:a16="http://schemas.microsoft.com/office/drawing/2014/main" xmlns="" val="805414941"/>
                  </a:ext>
                </a:extLst>
              </a:tr>
              <a:tr h="354979">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353999648"/>
                  </a:ext>
                </a:extLst>
              </a:tr>
              <a:tr h="354979">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DFDFD"/>
                    </a:solidFill>
                  </a:tcPr>
                </a:tc>
                <a:tc>
                  <a:txBody>
                    <a:bodyPr/>
                    <a:lstStyle/>
                    <a:p>
                      <a:pPr algn="l" fontAlgn="b"/>
                      <a:r>
                        <a:rPr lang="en-US" sz="900" b="0" i="0" u="none" strike="noStrike" dirty="0">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DFDFD"/>
                    </a:solidFill>
                  </a:tcPr>
                </a:tc>
                <a:tc>
                  <a:txBody>
                    <a:bodyPr/>
                    <a:lstStyle/>
                    <a:p>
                      <a:pPr algn="l" fontAlgn="b"/>
                      <a:r>
                        <a:rPr lang="en-US" sz="900" b="0" i="0" u="none" strike="noStrike" dirty="0">
                          <a:solidFill>
                            <a:srgbClr val="000000"/>
                          </a:solidFill>
                          <a:effectLst/>
                          <a:latin typeface="Calibri" panose="020F0502020204030204" pitchFamily="34" charset="0"/>
                        </a:rPr>
                        <a:t> </a:t>
                      </a:r>
                    </a:p>
                  </a:txBody>
                  <a:tcPr marL="7717" marR="7717" marT="77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FDFD"/>
                    </a:solidFill>
                  </a:tcPr>
                </a:tc>
                <a:extLst>
                  <a:ext uri="{0D108BD9-81ED-4DB2-BD59-A6C34878D82A}">
                    <a16:rowId xmlns:a16="http://schemas.microsoft.com/office/drawing/2014/main" xmlns="" val="142028596"/>
                  </a:ext>
                </a:extLst>
              </a:tr>
            </a:tbl>
          </a:graphicData>
        </a:graphic>
      </p:graphicFrame>
      <p:sp>
        <p:nvSpPr>
          <p:cNvPr id="4" name="Rectangle 3"/>
          <p:cNvSpPr/>
          <p:nvPr/>
        </p:nvSpPr>
        <p:spPr>
          <a:xfrm>
            <a:off x="84083" y="0"/>
            <a:ext cx="4571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241421" y="-297"/>
            <a:ext cx="42676" cy="6858594"/>
          </a:xfrm>
          <a:prstGeom prst="rect">
            <a:avLst/>
          </a:prstGeom>
        </p:spPr>
      </p:pic>
    </p:spTree>
    <p:extLst>
      <p:ext uri="{BB962C8B-B14F-4D97-AF65-F5344CB8AC3E}">
        <p14:creationId xmlns:p14="http://schemas.microsoft.com/office/powerpoint/2010/main" val="2543774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700" dirty="0" smtClean="0">
                <a:solidFill>
                  <a:schemeClr val="accent5"/>
                </a:solidFill>
              </a:rPr>
              <a:t>7.</a:t>
            </a:r>
            <a:endParaRPr lang="en-US" sz="28700" dirty="0">
              <a:solidFill>
                <a:schemeClr val="accent5"/>
              </a:solidFill>
            </a:endParaRPr>
          </a:p>
        </p:txBody>
      </p:sp>
      <p:sp>
        <p:nvSpPr>
          <p:cNvPr id="3" name="Content Placeholder 2"/>
          <p:cNvSpPr>
            <a:spLocks noGrp="1"/>
          </p:cNvSpPr>
          <p:nvPr>
            <p:ph sz="half" idx="2"/>
          </p:nvPr>
        </p:nvSpPr>
        <p:spPr>
          <a:xfrm>
            <a:off x="5825227" y="1863090"/>
            <a:ext cx="5029200" cy="4326573"/>
          </a:xfrm>
        </p:spPr>
        <p:txBody>
          <a:bodyPr/>
          <a:lstStyle/>
          <a:p>
            <a:pPr marL="0" indent="0">
              <a:buNone/>
            </a:pPr>
            <a:r>
              <a:rPr lang="en-US" b="1" dirty="0" smtClean="0"/>
              <a:t>ACTIONS BY LEGISLATIVE BODY</a:t>
            </a:r>
          </a:p>
          <a:p>
            <a:pPr marL="0" indent="0">
              <a:buNone/>
            </a:pPr>
            <a:endParaRPr lang="en-US" b="1" dirty="0"/>
          </a:p>
          <a:p>
            <a:pPr marL="0" indent="0">
              <a:buNone/>
            </a:pPr>
            <a:r>
              <a:rPr lang="en-US" dirty="0" smtClean="0"/>
              <a:t>Review actions taken by the legislative body related to planning and development (the past year) and summarize. If none, address the topic still in the annual report, but state “none” for the section reference. </a:t>
            </a:r>
            <a:endParaRPr lang="en-US" dirty="0"/>
          </a:p>
        </p:txBody>
      </p:sp>
    </p:spTree>
    <p:extLst>
      <p:ext uri="{BB962C8B-B14F-4D97-AF65-F5344CB8AC3E}">
        <p14:creationId xmlns:p14="http://schemas.microsoft.com/office/powerpoint/2010/main" val="1173901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700" dirty="0" smtClean="0">
                <a:solidFill>
                  <a:schemeClr val="accent5"/>
                </a:solidFill>
              </a:rPr>
              <a:t>8.</a:t>
            </a:r>
            <a:endParaRPr lang="en-US" sz="28700" dirty="0">
              <a:solidFill>
                <a:schemeClr val="accent5"/>
              </a:solidFill>
            </a:endParaRPr>
          </a:p>
        </p:txBody>
      </p:sp>
      <p:sp>
        <p:nvSpPr>
          <p:cNvPr id="3" name="Content Placeholder 2"/>
          <p:cNvSpPr>
            <a:spLocks noGrp="1"/>
          </p:cNvSpPr>
          <p:nvPr>
            <p:ph sz="half" idx="2"/>
          </p:nvPr>
        </p:nvSpPr>
        <p:spPr>
          <a:xfrm>
            <a:off x="5877778" y="932684"/>
            <a:ext cx="5029200" cy="4326573"/>
          </a:xfrm>
        </p:spPr>
        <p:txBody>
          <a:bodyPr/>
          <a:lstStyle/>
          <a:p>
            <a:pPr marL="0" indent="0">
              <a:buNone/>
            </a:pPr>
            <a:r>
              <a:rPr lang="en-US" b="1" dirty="0" smtClean="0"/>
              <a:t>ZONING MAP</a:t>
            </a:r>
          </a:p>
          <a:p>
            <a:pPr marL="0" indent="0">
              <a:buNone/>
            </a:pPr>
            <a:endParaRPr lang="en-US" b="1" dirty="0" smtClean="0"/>
          </a:p>
          <a:p>
            <a:pPr marL="0" indent="0">
              <a:buNone/>
            </a:pPr>
            <a:r>
              <a:rPr lang="en-US" dirty="0" smtClean="0"/>
              <a:t>Review with listed development and rezoning requests to analyze potential trends and summarize. List any approved rezoning. One can use either a table or include a new and old map with changes.</a:t>
            </a:r>
            <a:endParaRPr lang="en-US" dirty="0"/>
          </a:p>
        </p:txBody>
      </p:sp>
    </p:spTree>
    <p:extLst>
      <p:ext uri="{BB962C8B-B14F-4D97-AF65-F5344CB8AC3E}">
        <p14:creationId xmlns:p14="http://schemas.microsoft.com/office/powerpoint/2010/main" val="693730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677636"/>
            <a:ext cx="3773214" cy="1051034"/>
          </a:xfrm>
        </p:spPr>
        <p:txBody>
          <a:bodyPr>
            <a:normAutofit/>
          </a:bodyPr>
          <a:lstStyle/>
          <a:p>
            <a:r>
              <a:rPr lang="en-US" sz="4800" dirty="0" smtClean="0">
                <a:solidFill>
                  <a:schemeClr val="tx2"/>
                </a:solidFill>
              </a:rPr>
              <a:t>Example</a:t>
            </a:r>
            <a:endParaRPr lang="en-US" sz="4800" dirty="0">
              <a:solidFill>
                <a:schemeClr val="tx2"/>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95551059"/>
              </p:ext>
            </p:extLst>
          </p:nvPr>
        </p:nvGraphicFramePr>
        <p:xfrm>
          <a:off x="2068830" y="2613284"/>
          <a:ext cx="7738108" cy="2530216"/>
        </p:xfrm>
        <a:graphic>
          <a:graphicData uri="http://schemas.openxmlformats.org/drawingml/2006/table">
            <a:tbl>
              <a:tblPr/>
              <a:tblGrid>
                <a:gridCol w="1934527">
                  <a:extLst>
                    <a:ext uri="{9D8B030D-6E8A-4147-A177-3AD203B41FA5}">
                      <a16:colId xmlns:a16="http://schemas.microsoft.com/office/drawing/2014/main" xmlns="" val="894616952"/>
                    </a:ext>
                  </a:extLst>
                </a:gridCol>
                <a:gridCol w="1934527">
                  <a:extLst>
                    <a:ext uri="{9D8B030D-6E8A-4147-A177-3AD203B41FA5}">
                      <a16:colId xmlns:a16="http://schemas.microsoft.com/office/drawing/2014/main" xmlns="" val="3713924882"/>
                    </a:ext>
                  </a:extLst>
                </a:gridCol>
                <a:gridCol w="1934527">
                  <a:extLst>
                    <a:ext uri="{9D8B030D-6E8A-4147-A177-3AD203B41FA5}">
                      <a16:colId xmlns:a16="http://schemas.microsoft.com/office/drawing/2014/main" xmlns="" val="907123011"/>
                    </a:ext>
                  </a:extLst>
                </a:gridCol>
                <a:gridCol w="1934527">
                  <a:extLst>
                    <a:ext uri="{9D8B030D-6E8A-4147-A177-3AD203B41FA5}">
                      <a16:colId xmlns:a16="http://schemas.microsoft.com/office/drawing/2014/main" xmlns="" val="2417404024"/>
                    </a:ext>
                  </a:extLst>
                </a:gridCol>
              </a:tblGrid>
              <a:tr h="459596">
                <a:tc gridSpan="4">
                  <a:txBody>
                    <a:bodyPr/>
                    <a:lstStyle/>
                    <a:p>
                      <a:pPr algn="ctr" fontAlgn="b"/>
                      <a:r>
                        <a:rPr lang="en-US" sz="1300" b="0" i="0" u="none" strike="noStrike" dirty="0">
                          <a:solidFill>
                            <a:srgbClr val="000000"/>
                          </a:solidFill>
                          <a:effectLst/>
                          <a:latin typeface="Century Gothic" panose="020B0502020202020204" pitchFamily="34" charset="0"/>
                        </a:rPr>
                        <a:t>Zoning </a:t>
                      </a:r>
                      <a:r>
                        <a:rPr lang="en-US" sz="1300" b="0" i="0" u="none" strike="noStrike" dirty="0" smtClean="0">
                          <a:solidFill>
                            <a:srgbClr val="000000"/>
                          </a:solidFill>
                          <a:effectLst/>
                          <a:latin typeface="Century Gothic" panose="020B0502020202020204" pitchFamily="34" charset="0"/>
                        </a:rPr>
                        <a:t>Map - </a:t>
                      </a:r>
                      <a:r>
                        <a:rPr lang="en-US" sz="1300" b="0" i="0" u="none" strike="noStrike" dirty="0">
                          <a:solidFill>
                            <a:srgbClr val="000000"/>
                          </a:solidFill>
                          <a:effectLst/>
                          <a:latin typeface="Century Gothic" panose="020B0502020202020204" pitchFamily="34" charset="0"/>
                        </a:rPr>
                        <a:t>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424888393"/>
                  </a:ext>
                </a:extLst>
              </a:tr>
              <a:tr h="414124">
                <a:tc>
                  <a:txBody>
                    <a:bodyPr/>
                    <a:lstStyle/>
                    <a:p>
                      <a:pPr algn="ctr" fontAlgn="ctr"/>
                      <a:r>
                        <a:rPr lang="en-US" sz="1100" b="0" i="0" u="none" strike="noStrike" dirty="0">
                          <a:solidFill>
                            <a:srgbClr val="000000"/>
                          </a:solidFill>
                          <a:effectLst/>
                          <a:latin typeface="Century Gothic" panose="020B0502020202020204" pitchFamily="34" charset="0"/>
                        </a:rPr>
                        <a:t>Amended </a:t>
                      </a:r>
                      <a:r>
                        <a:rPr lang="en-US" sz="1100" b="0" i="0" u="none" strike="noStrike" dirty="0" smtClean="0">
                          <a:solidFill>
                            <a:srgbClr val="000000"/>
                          </a:solidFill>
                          <a:effectLst/>
                          <a:latin typeface="Century Gothic" panose="020B0502020202020204" pitchFamily="34" charset="0"/>
                        </a:rPr>
                        <a:t>Zoning</a:t>
                      </a:r>
                      <a:endParaRPr lang="en-US" sz="1100" b="0" i="0" u="none" strike="noStrike" dirty="0">
                        <a:solidFill>
                          <a:srgbClr val="000000"/>
                        </a:solidFill>
                        <a:effectLst/>
                        <a:latin typeface="Century Gothic" panose="020B0502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smtClean="0">
                          <a:solidFill>
                            <a:srgbClr val="000000"/>
                          </a:solidFill>
                          <a:effectLst/>
                          <a:latin typeface="Century Gothic" panose="020B0502020202020204" pitchFamily="34" charset="0"/>
                        </a:rPr>
                        <a:t>Original Zoning</a:t>
                      </a:r>
                      <a:endParaRPr lang="en-US" sz="1100" b="0" i="0" u="none" strike="noStrike" dirty="0">
                        <a:solidFill>
                          <a:srgbClr val="000000"/>
                        </a:solidFill>
                        <a:effectLst/>
                        <a:latin typeface="Century Gothic" panose="020B050202020202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Date Amended</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Notes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461765346"/>
                  </a:ext>
                </a:extLst>
              </a:tr>
              <a:tr h="414124">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CFCFA"/>
                    </a:solidFill>
                  </a:tcPr>
                </a:tc>
                <a:extLst>
                  <a:ext uri="{0D108BD9-81ED-4DB2-BD59-A6C34878D82A}">
                    <a16:rowId xmlns:a16="http://schemas.microsoft.com/office/drawing/2014/main" xmlns="" val="4005290760"/>
                  </a:ext>
                </a:extLst>
              </a:tr>
              <a:tr h="414124">
                <a:tc>
                  <a:txBody>
                    <a:bodyPr/>
                    <a:lstStyle/>
                    <a:p>
                      <a:pPr algn="ctr" fontAlgn="ctr"/>
                      <a:r>
                        <a:rPr lang="en-US" sz="1100" b="0" i="1" u="none" strike="noStrike" dirty="0">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1"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FFFFF"/>
                    </a:solidFill>
                  </a:tcPr>
                </a:tc>
                <a:tc>
                  <a:txBody>
                    <a:bodyPr/>
                    <a:lstStyle/>
                    <a:p>
                      <a:pPr algn="ctr" fontAlgn="ctr"/>
                      <a:r>
                        <a:rPr lang="en-US" sz="1100" b="0" i="1" u="none" strike="noStrike" dirty="0">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2858931537"/>
                  </a:ext>
                </a:extLst>
              </a:tr>
              <a:tr h="414124">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CFCFA"/>
                    </a:solidFill>
                  </a:tcPr>
                </a:tc>
                <a:extLst>
                  <a:ext uri="{0D108BD9-81ED-4DB2-BD59-A6C34878D82A}">
                    <a16:rowId xmlns:a16="http://schemas.microsoft.com/office/drawing/2014/main" xmlns="" val="1477484620"/>
                  </a:ext>
                </a:extLst>
              </a:tr>
              <a:tr h="414124">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255518527"/>
                  </a:ext>
                </a:extLst>
              </a:tr>
            </a:tbl>
          </a:graphicData>
        </a:graphic>
      </p:graphicFrame>
      <p:sp>
        <p:nvSpPr>
          <p:cNvPr id="6" name="Rectangle 5"/>
          <p:cNvSpPr/>
          <p:nvPr/>
        </p:nvSpPr>
        <p:spPr>
          <a:xfrm>
            <a:off x="0" y="1728670"/>
            <a:ext cx="12192000"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0971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700" dirty="0" smtClean="0">
                <a:solidFill>
                  <a:schemeClr val="accent5"/>
                </a:solidFill>
              </a:rPr>
              <a:t>9.</a:t>
            </a:r>
            <a:endParaRPr lang="en-US" sz="28700" dirty="0">
              <a:solidFill>
                <a:schemeClr val="accent5"/>
              </a:solidFill>
            </a:endParaRPr>
          </a:p>
        </p:txBody>
      </p:sp>
      <p:sp>
        <p:nvSpPr>
          <p:cNvPr id="3" name="Content Placeholder 2"/>
          <p:cNvSpPr>
            <a:spLocks noGrp="1"/>
          </p:cNvSpPr>
          <p:nvPr>
            <p:ph sz="half" idx="2"/>
          </p:nvPr>
        </p:nvSpPr>
        <p:spPr>
          <a:xfrm>
            <a:off x="6195060" y="1290955"/>
            <a:ext cx="5029200" cy="4326573"/>
          </a:xfrm>
        </p:spPr>
        <p:txBody>
          <a:bodyPr/>
          <a:lstStyle/>
          <a:p>
            <a:pPr marL="0" indent="0">
              <a:buNone/>
            </a:pPr>
            <a:r>
              <a:rPr lang="en-US" b="1" dirty="0" smtClean="0"/>
              <a:t>TRAININGS	</a:t>
            </a:r>
          </a:p>
          <a:p>
            <a:pPr marL="0" indent="0">
              <a:buNone/>
            </a:pPr>
            <a:endParaRPr lang="en-US" b="1" dirty="0"/>
          </a:p>
          <a:p>
            <a:pPr marL="0" indent="0">
              <a:buNone/>
            </a:pPr>
            <a:r>
              <a:rPr lang="en-US" dirty="0" smtClean="0"/>
              <a:t>Create a table of trainings, a description of them, who attended and the date taken. Additional information can be added for more detail.</a:t>
            </a:r>
            <a:endParaRPr lang="en-US" dirty="0"/>
          </a:p>
        </p:txBody>
      </p:sp>
    </p:spTree>
    <p:extLst>
      <p:ext uri="{BB962C8B-B14F-4D97-AF65-F5344CB8AC3E}">
        <p14:creationId xmlns:p14="http://schemas.microsoft.com/office/powerpoint/2010/main" val="561698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47257" y="96000"/>
            <a:ext cx="8229600" cy="1325563"/>
          </a:xfrm>
        </p:spPr>
        <p:txBody>
          <a:bodyPr>
            <a:normAutofit/>
          </a:bodyPr>
          <a:lstStyle/>
          <a:p>
            <a:r>
              <a:rPr lang="en-US" sz="4800" dirty="0" smtClean="0">
                <a:effectLst>
                  <a:outerShdw blurRad="38100" dist="38100" dir="2700000" algn="tl">
                    <a:srgbClr val="000000">
                      <a:alpha val="43137"/>
                    </a:srgbClr>
                  </a:outerShdw>
                </a:effectLst>
              </a:rPr>
              <a:t>Example</a:t>
            </a:r>
            <a:endParaRPr lang="en-US" sz="4800" dirty="0">
              <a:effectLst>
                <a:outerShdw blurRad="38100" dist="38100" dir="2700000" algn="tl">
                  <a:srgbClr val="000000">
                    <a:alpha val="43137"/>
                  </a:srgb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1430757973"/>
              </p:ext>
            </p:extLst>
          </p:nvPr>
        </p:nvGraphicFramePr>
        <p:xfrm>
          <a:off x="1947257" y="2045969"/>
          <a:ext cx="9067800" cy="3541232"/>
        </p:xfrm>
        <a:graphic>
          <a:graphicData uri="http://schemas.openxmlformats.org/drawingml/2006/table">
            <a:tbl>
              <a:tblPr/>
              <a:tblGrid>
                <a:gridCol w="1295400">
                  <a:extLst>
                    <a:ext uri="{9D8B030D-6E8A-4147-A177-3AD203B41FA5}">
                      <a16:colId xmlns:a16="http://schemas.microsoft.com/office/drawing/2014/main" xmlns="" val="1306989892"/>
                    </a:ext>
                  </a:extLst>
                </a:gridCol>
                <a:gridCol w="1295400">
                  <a:extLst>
                    <a:ext uri="{9D8B030D-6E8A-4147-A177-3AD203B41FA5}">
                      <a16:colId xmlns:a16="http://schemas.microsoft.com/office/drawing/2014/main" xmlns="" val="1262037095"/>
                    </a:ext>
                  </a:extLst>
                </a:gridCol>
                <a:gridCol w="1295400">
                  <a:extLst>
                    <a:ext uri="{9D8B030D-6E8A-4147-A177-3AD203B41FA5}">
                      <a16:colId xmlns:a16="http://schemas.microsoft.com/office/drawing/2014/main" xmlns="" val="3736941520"/>
                    </a:ext>
                  </a:extLst>
                </a:gridCol>
                <a:gridCol w="1295400">
                  <a:extLst>
                    <a:ext uri="{9D8B030D-6E8A-4147-A177-3AD203B41FA5}">
                      <a16:colId xmlns:a16="http://schemas.microsoft.com/office/drawing/2014/main" xmlns="" val="3282981355"/>
                    </a:ext>
                  </a:extLst>
                </a:gridCol>
                <a:gridCol w="1295400">
                  <a:extLst>
                    <a:ext uri="{9D8B030D-6E8A-4147-A177-3AD203B41FA5}">
                      <a16:colId xmlns:a16="http://schemas.microsoft.com/office/drawing/2014/main" xmlns="" val="3505396399"/>
                    </a:ext>
                  </a:extLst>
                </a:gridCol>
                <a:gridCol w="1295400">
                  <a:extLst>
                    <a:ext uri="{9D8B030D-6E8A-4147-A177-3AD203B41FA5}">
                      <a16:colId xmlns:a16="http://schemas.microsoft.com/office/drawing/2014/main" xmlns="" val="1169585625"/>
                    </a:ext>
                  </a:extLst>
                </a:gridCol>
                <a:gridCol w="1295400">
                  <a:extLst>
                    <a:ext uri="{9D8B030D-6E8A-4147-A177-3AD203B41FA5}">
                      <a16:colId xmlns:a16="http://schemas.microsoft.com/office/drawing/2014/main" xmlns="" val="793762821"/>
                    </a:ext>
                  </a:extLst>
                </a:gridCol>
              </a:tblGrid>
              <a:tr h="837596">
                <a:tc gridSpan="7">
                  <a:txBody>
                    <a:bodyPr/>
                    <a:lstStyle/>
                    <a:p>
                      <a:pPr algn="ctr" fontAlgn="b"/>
                      <a:r>
                        <a:rPr lang="en-US" sz="1600" b="0" i="0" u="none" strike="noStrike" dirty="0">
                          <a:solidFill>
                            <a:srgbClr val="000000"/>
                          </a:solidFill>
                          <a:effectLst/>
                          <a:latin typeface="Calibri" panose="020F0502020204030204" pitchFamily="34" charset="0"/>
                        </a:rPr>
                        <a:t>Training Tracker</a:t>
                      </a:r>
                    </a:p>
                  </a:txBody>
                  <a:tcPr marL="7717" marR="7717" marT="77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301552318"/>
                  </a:ext>
                </a:extLst>
              </a:tr>
              <a:tr h="487715">
                <a:tc>
                  <a:txBody>
                    <a:bodyPr/>
                    <a:lstStyle/>
                    <a:p>
                      <a:pPr algn="ctr" fontAlgn="b"/>
                      <a:r>
                        <a:rPr lang="en-US" sz="1200" b="0" i="0" u="none" strike="noStrike" dirty="0">
                          <a:solidFill>
                            <a:srgbClr val="000000"/>
                          </a:solidFill>
                          <a:effectLst/>
                          <a:latin typeface="Calibri" panose="020F0502020204030204" pitchFamily="34" charset="0"/>
                        </a:rPr>
                        <a:t>Member</a:t>
                      </a:r>
                    </a:p>
                  </a:txBody>
                  <a:tcPr marL="7717" marR="7717" marT="7717"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Calibri" panose="020F0502020204030204" pitchFamily="34" charset="0"/>
                        </a:rPr>
                        <a:t>Training </a:t>
                      </a:r>
                    </a:p>
                  </a:txBody>
                  <a:tcPr marL="7717" marR="7717" marT="771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Calibri" panose="020F0502020204030204" pitchFamily="34" charset="0"/>
                        </a:rPr>
                        <a:t>Description</a:t>
                      </a:r>
                    </a:p>
                  </a:txBody>
                  <a:tcPr marL="7717" marR="7717" marT="771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Calibri" panose="020F0502020204030204" pitchFamily="34" charset="0"/>
                        </a:rPr>
                        <a:t>Date</a:t>
                      </a:r>
                    </a:p>
                  </a:txBody>
                  <a:tcPr marL="7717" marR="7717" marT="771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a:solidFill>
                            <a:srgbClr val="000000"/>
                          </a:solidFill>
                          <a:effectLst/>
                          <a:latin typeface="Calibri" panose="020F0502020204030204" pitchFamily="34" charset="0"/>
                        </a:rPr>
                        <a:t>Shared with Other Boards</a:t>
                      </a:r>
                    </a:p>
                  </a:txBody>
                  <a:tcPr marL="7717" marR="7717" marT="771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Calibri" panose="020F0502020204030204" pitchFamily="34" charset="0"/>
                        </a:rPr>
                        <a:t>Would Recommend</a:t>
                      </a:r>
                    </a:p>
                  </a:txBody>
                  <a:tcPr marL="7717" marR="7717" marT="771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Calibri" panose="020F0502020204030204" pitchFamily="34" charset="0"/>
                        </a:rPr>
                        <a:t>Notes</a:t>
                      </a:r>
                    </a:p>
                  </a:txBody>
                  <a:tcPr marL="7717" marR="7717" marT="7717"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243416994"/>
                  </a:ext>
                </a:extLst>
              </a:tr>
              <a:tr h="752776">
                <a:tc>
                  <a:txBody>
                    <a:bodyPr/>
                    <a:lstStyle/>
                    <a:p>
                      <a:pPr algn="ctr" fontAlgn="ctr"/>
                      <a:r>
                        <a:rPr lang="en-US" sz="1050" b="0" i="1" u="none" strike="noStrike">
                          <a:solidFill>
                            <a:srgbClr val="000000"/>
                          </a:solidFill>
                          <a:effectLst/>
                          <a:latin typeface="Calibri" panose="020F0502020204030204" pitchFamily="34" charset="0"/>
                        </a:rPr>
                        <a:t>Henrey Emmons</a:t>
                      </a:r>
                    </a:p>
                  </a:txBody>
                  <a:tcPr marL="7717" marR="7717" marT="7717" marB="0" anchor="ctr">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50" b="0" i="1" u="none" strike="noStrike">
                          <a:solidFill>
                            <a:srgbClr val="000000"/>
                          </a:solidFill>
                          <a:effectLst/>
                          <a:latin typeface="Calibri" panose="020F0502020204030204" pitchFamily="34" charset="0"/>
                        </a:rPr>
                        <a:t>RRC Best Practice Training 1-6</a:t>
                      </a:r>
                    </a:p>
                  </a:txBody>
                  <a:tcPr marL="7717" marR="7717" marT="7717" marB="0" anchor="ctr">
                    <a:lnL>
                      <a:noFill/>
                    </a:lnL>
                    <a:lnR>
                      <a:noFill/>
                    </a:lnR>
                    <a:lnT w="25400" cap="flat" cmpd="dbl"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00" b="0" i="1" u="none" strike="noStrike" dirty="0">
                          <a:solidFill>
                            <a:srgbClr val="000000"/>
                          </a:solidFill>
                          <a:effectLst/>
                          <a:latin typeface="Calibri" panose="020F0502020204030204" pitchFamily="34" charset="0"/>
                        </a:rPr>
                        <a:t>Learned about the RRC Best Practices and how to attract investment in our community</a:t>
                      </a:r>
                    </a:p>
                  </a:txBody>
                  <a:tcPr marL="7717" marR="7717" marT="7717" marB="0" anchor="ctr">
                    <a:lnL>
                      <a:noFill/>
                    </a:lnL>
                    <a:lnR>
                      <a:noFill/>
                    </a:lnR>
                    <a:lnT w="25400" cap="flat" cmpd="dbl"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50" b="0" i="1" u="none" strike="noStrike" dirty="0">
                          <a:solidFill>
                            <a:srgbClr val="000000"/>
                          </a:solidFill>
                          <a:effectLst/>
                          <a:latin typeface="Calibri" panose="020F0502020204030204" pitchFamily="34" charset="0"/>
                        </a:rPr>
                        <a:t>8/20/2018 - 8/21/2018</a:t>
                      </a:r>
                    </a:p>
                  </a:txBody>
                  <a:tcPr marL="7717" marR="7717" marT="7717" marB="0" anchor="ctr">
                    <a:lnL>
                      <a:noFill/>
                    </a:lnL>
                    <a:lnR>
                      <a:noFill/>
                    </a:lnR>
                    <a:lnT w="25400" cap="flat" cmpd="dbl"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100" b="0" i="1" u="none" strike="noStrike" dirty="0">
                          <a:solidFill>
                            <a:srgbClr val="222222"/>
                          </a:solidFill>
                          <a:effectLst/>
                          <a:latin typeface="Arial" panose="020B0604020202020204" pitchFamily="34" charset="0"/>
                        </a:rPr>
                        <a:t>✓</a:t>
                      </a:r>
                    </a:p>
                  </a:txBody>
                  <a:tcPr marL="7717" marR="7717" marT="7717" marB="0" anchor="ctr">
                    <a:lnL>
                      <a:noFill/>
                    </a:lnL>
                    <a:lnR>
                      <a:noFill/>
                    </a:lnR>
                    <a:lnT w="25400" cap="flat" cmpd="dbl"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100" b="0" i="1" u="none" strike="noStrike">
                          <a:solidFill>
                            <a:srgbClr val="222222"/>
                          </a:solidFill>
                          <a:effectLst/>
                          <a:latin typeface="Arial" panose="020B0604020202020204" pitchFamily="34" charset="0"/>
                        </a:rPr>
                        <a:t>✓</a:t>
                      </a:r>
                    </a:p>
                  </a:txBody>
                  <a:tcPr marL="7717" marR="7717" marT="7717" marB="0" anchor="ctr">
                    <a:lnL>
                      <a:noFill/>
                    </a:lnL>
                    <a:lnR>
                      <a:noFill/>
                    </a:lnR>
                    <a:lnT w="25400" cap="flat" cmpd="dbl" algn="ctr">
                      <a:solidFill>
                        <a:srgbClr val="000000"/>
                      </a:solidFill>
                      <a:prstDash val="solid"/>
                      <a:round/>
                      <a:headEnd type="none" w="med" len="med"/>
                      <a:tailEnd type="none" w="med" len="med"/>
                    </a:lnT>
                    <a:lnB>
                      <a:noFill/>
                    </a:lnB>
                    <a:solidFill>
                      <a:srgbClr val="FDFDFD"/>
                    </a:solidFill>
                  </a:tcPr>
                </a:tc>
                <a:tc>
                  <a:txBody>
                    <a:bodyPr/>
                    <a:lstStyle/>
                    <a:p>
                      <a:pPr algn="ctr" fontAlgn="ctr"/>
                      <a:r>
                        <a:rPr lang="en-US" sz="1050" b="0" i="1" u="none" strike="noStrike" dirty="0">
                          <a:solidFill>
                            <a:srgbClr val="000000"/>
                          </a:solidFill>
                          <a:effectLst/>
                          <a:latin typeface="Calibri" panose="020F0502020204030204" pitchFamily="34" charset="0"/>
                        </a:rPr>
                        <a:t>-</a:t>
                      </a:r>
                    </a:p>
                  </a:txBody>
                  <a:tcPr marL="7717" marR="7717" marT="7717" marB="0" anchor="ctr">
                    <a:lnL>
                      <a:noFill/>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DFDFD"/>
                    </a:solidFill>
                  </a:tcPr>
                </a:tc>
                <a:extLst>
                  <a:ext uri="{0D108BD9-81ED-4DB2-BD59-A6C34878D82A}">
                    <a16:rowId xmlns:a16="http://schemas.microsoft.com/office/drawing/2014/main" xmlns="" val="4107054293"/>
                  </a:ext>
                </a:extLst>
              </a:tr>
              <a:tr h="487715">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2287124515"/>
                  </a:ext>
                </a:extLst>
              </a:tr>
              <a:tr h="487715">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w="12700" cap="flat" cmpd="sng" algn="ctr">
                      <a:solidFill>
                        <a:srgbClr val="000000"/>
                      </a:solidFill>
                      <a:prstDash val="solid"/>
                      <a:round/>
                      <a:headEnd type="none" w="med" len="med"/>
                      <a:tailEnd type="none" w="med" len="med"/>
                    </a:lnL>
                    <a:lnR>
                      <a:noFill/>
                    </a:lnR>
                    <a:lnT>
                      <a:noFill/>
                    </a:lnT>
                    <a:lnB>
                      <a:noFill/>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DFDFD"/>
                    </a:solidFill>
                  </a:tcPr>
                </a:tc>
                <a:tc>
                  <a:txBody>
                    <a:bodyPr/>
                    <a:lstStyle/>
                    <a:p>
                      <a:pPr algn="l" fontAlgn="b"/>
                      <a:r>
                        <a:rPr lang="en-US" sz="900" b="0" i="0" u="none" strike="noStrike" dirty="0">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a:noFill/>
                    </a:lnB>
                    <a:solidFill>
                      <a:srgbClr val="FDFDFD"/>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w="12700" cap="flat" cmpd="sng" algn="ctr">
                      <a:solidFill>
                        <a:srgbClr val="000000"/>
                      </a:solidFill>
                      <a:prstDash val="solid"/>
                      <a:round/>
                      <a:headEnd type="none" w="med" len="med"/>
                      <a:tailEnd type="none" w="med" len="med"/>
                    </a:lnR>
                    <a:lnT>
                      <a:noFill/>
                    </a:lnT>
                    <a:lnB>
                      <a:noFill/>
                    </a:lnB>
                    <a:solidFill>
                      <a:srgbClr val="FDFDFD"/>
                    </a:solidFill>
                  </a:tcPr>
                </a:tc>
                <a:extLst>
                  <a:ext uri="{0D108BD9-81ED-4DB2-BD59-A6C34878D82A}">
                    <a16:rowId xmlns:a16="http://schemas.microsoft.com/office/drawing/2014/main" xmlns="" val="1100307599"/>
                  </a:ext>
                </a:extLst>
              </a:tr>
              <a:tr h="487715">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900" b="0" i="0" u="none" strike="noStrike">
                          <a:solidFill>
                            <a:srgbClr val="000000"/>
                          </a:solidFill>
                          <a:effectLst/>
                          <a:latin typeface="Calibri" panose="020F0502020204030204" pitchFamily="34" charset="0"/>
                        </a:rPr>
                        <a:t> </a:t>
                      </a:r>
                    </a:p>
                  </a:txBody>
                  <a:tcPr marL="7717" marR="7717" marT="7717"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900" b="0" i="0" u="none" strike="noStrike" dirty="0">
                          <a:solidFill>
                            <a:srgbClr val="000000"/>
                          </a:solidFill>
                          <a:effectLst/>
                          <a:latin typeface="Calibri" panose="020F0502020204030204" pitchFamily="34" charset="0"/>
                        </a:rPr>
                        <a:t> </a:t>
                      </a:r>
                    </a:p>
                  </a:txBody>
                  <a:tcPr marL="7717" marR="7717" marT="77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705314241"/>
                  </a:ext>
                </a:extLst>
              </a:tr>
            </a:tbl>
          </a:graphicData>
        </a:graphic>
      </p:graphicFrame>
    </p:spTree>
    <p:extLst>
      <p:ext uri="{BB962C8B-B14F-4D97-AF65-F5344CB8AC3E}">
        <p14:creationId xmlns:p14="http://schemas.microsoft.com/office/powerpoint/2010/main" val="4221544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045" y="379347"/>
            <a:ext cx="6099463" cy="1024140"/>
          </a:xfrm>
        </p:spPr>
        <p:txBody>
          <a:bodyPr/>
          <a:lstStyle/>
          <a:p>
            <a:pPr algn="l"/>
            <a:r>
              <a:rPr lang="en-US" dirty="0" smtClean="0"/>
              <a:t>Annual Report Goal</a:t>
            </a:r>
            <a:endParaRPr lang="en-US" dirty="0"/>
          </a:p>
        </p:txBody>
      </p:sp>
      <p:sp>
        <p:nvSpPr>
          <p:cNvPr id="3" name="Content Placeholder 2"/>
          <p:cNvSpPr>
            <a:spLocks noGrp="1"/>
          </p:cNvSpPr>
          <p:nvPr>
            <p:ph sz="half" idx="1"/>
          </p:nvPr>
        </p:nvSpPr>
        <p:spPr>
          <a:xfrm>
            <a:off x="267045" y="1901623"/>
            <a:ext cx="6099463" cy="4727518"/>
          </a:xfrm>
        </p:spPr>
        <p:txBody>
          <a:bodyPr/>
          <a:lstStyle/>
          <a:p>
            <a:pPr marL="0" indent="0">
              <a:buNone/>
            </a:pPr>
            <a:r>
              <a:rPr lang="en-US" dirty="0" smtClean="0"/>
              <a:t>Summarize the Planning Commission’s past year in the follow categories…</a:t>
            </a:r>
            <a:endParaRPr lang="en-US" dirty="0"/>
          </a:p>
        </p:txBody>
      </p:sp>
      <p:sp>
        <p:nvSpPr>
          <p:cNvPr id="4" name="Rectangle 3"/>
          <p:cNvSpPr/>
          <p:nvPr/>
        </p:nvSpPr>
        <p:spPr>
          <a:xfrm>
            <a:off x="267045" y="1492968"/>
            <a:ext cx="2544734" cy="4572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267045" y="1628169"/>
            <a:ext cx="2542252" cy="48772"/>
          </a:xfrm>
          <a:prstGeom prst="rect">
            <a:avLst/>
          </a:prstGeom>
        </p:spPr>
      </p:pic>
    </p:spTree>
    <p:extLst>
      <p:ext uri="{BB962C8B-B14F-4D97-AF65-F5344CB8AC3E}">
        <p14:creationId xmlns:p14="http://schemas.microsoft.com/office/powerpoint/2010/main" val="3683302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3900" dirty="0" smtClean="0">
                <a:solidFill>
                  <a:schemeClr val="accent5"/>
                </a:solidFill>
              </a:rPr>
              <a:t>10.</a:t>
            </a:r>
            <a:endParaRPr lang="en-US" sz="23900" dirty="0">
              <a:solidFill>
                <a:schemeClr val="accent5"/>
              </a:solidFill>
            </a:endParaRPr>
          </a:p>
        </p:txBody>
      </p:sp>
      <p:sp>
        <p:nvSpPr>
          <p:cNvPr id="3" name="Content Placeholder 2"/>
          <p:cNvSpPr>
            <a:spLocks noGrp="1"/>
          </p:cNvSpPr>
          <p:nvPr>
            <p:ph sz="half" idx="2"/>
          </p:nvPr>
        </p:nvSpPr>
        <p:spPr>
          <a:xfrm>
            <a:off x="6098496" y="2015250"/>
            <a:ext cx="5029200" cy="2409605"/>
          </a:xfrm>
        </p:spPr>
        <p:txBody>
          <a:bodyPr/>
          <a:lstStyle/>
          <a:p>
            <a:pPr marL="0" indent="0">
              <a:buNone/>
            </a:pPr>
            <a:r>
              <a:rPr lang="en-US" b="1" dirty="0" smtClean="0"/>
              <a:t>JOINT MEETINGS</a:t>
            </a:r>
          </a:p>
          <a:p>
            <a:pPr marL="0" indent="0">
              <a:buNone/>
            </a:pPr>
            <a:endParaRPr lang="en-US" b="1" dirty="0"/>
          </a:p>
          <a:p>
            <a:pPr marL="0" indent="0">
              <a:buNone/>
            </a:pPr>
            <a:r>
              <a:rPr lang="en-US" sz="2000" dirty="0"/>
              <a:t>List any joint meetings, the date and topic of </a:t>
            </a:r>
            <a:r>
              <a:rPr lang="en-US" sz="2000" dirty="0" smtClean="0"/>
              <a:t>discussion. </a:t>
            </a:r>
            <a:r>
              <a:rPr lang="en-US" sz="2000" dirty="0"/>
              <a:t>Joint </a:t>
            </a:r>
            <a:r>
              <a:rPr lang="en-US" sz="2000" dirty="0" smtClean="0"/>
              <a:t>meetings could consist of development review related boards including but not limited to Planning Commission, Zoning Board of Appeals, Building Board of Appeals, Historic Commission, City Council and staff.</a:t>
            </a:r>
            <a:endParaRPr lang="en-US" sz="2000" dirty="0"/>
          </a:p>
          <a:p>
            <a:pPr marL="0" indent="0">
              <a:buNone/>
            </a:pPr>
            <a:endParaRPr lang="en-US" sz="2000" dirty="0"/>
          </a:p>
        </p:txBody>
      </p:sp>
    </p:spTree>
    <p:extLst>
      <p:ext uri="{BB962C8B-B14F-4D97-AF65-F5344CB8AC3E}">
        <p14:creationId xmlns:p14="http://schemas.microsoft.com/office/powerpoint/2010/main" val="4208426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3573517" cy="1376854"/>
          </a:xfrm>
        </p:spPr>
        <p:txBody>
          <a:bodyPr/>
          <a:lstStyle/>
          <a:p>
            <a:r>
              <a:rPr lang="en-US" dirty="0" smtClean="0"/>
              <a:t>Example</a:t>
            </a:r>
            <a:endParaRPr lang="en-US" dirty="0"/>
          </a:p>
        </p:txBody>
      </p:sp>
      <p:sp>
        <p:nvSpPr>
          <p:cNvPr id="3" name="Rectangle 2"/>
          <p:cNvSpPr/>
          <p:nvPr/>
        </p:nvSpPr>
        <p:spPr>
          <a:xfrm>
            <a:off x="0" y="1040524"/>
            <a:ext cx="3090041"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stretch>
            <a:fillRect/>
          </a:stretch>
        </p:blipFill>
        <p:spPr>
          <a:xfrm>
            <a:off x="-899" y="1167535"/>
            <a:ext cx="3090940" cy="42676"/>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3708126632"/>
              </p:ext>
            </p:extLst>
          </p:nvPr>
        </p:nvGraphicFramePr>
        <p:xfrm>
          <a:off x="1566041" y="2118663"/>
          <a:ext cx="8855508" cy="3101667"/>
        </p:xfrm>
        <a:graphic>
          <a:graphicData uri="http://schemas.openxmlformats.org/presentationml/2006/ole">
            <mc:AlternateContent xmlns:mc="http://schemas.openxmlformats.org/markup-compatibility/2006">
              <mc:Choice xmlns:v="urn:schemas-microsoft-com:vml" Requires="v">
                <p:oleObj spid="_x0000_s1030" name="Worksheet" r:id="rId4" imgW="7096217" imgH="2438236" progId="Excel.Sheet.12">
                  <p:embed/>
                </p:oleObj>
              </mc:Choice>
              <mc:Fallback>
                <p:oleObj name="Worksheet" r:id="rId4" imgW="7096217" imgH="2438236" progId="Excel.Sheet.12">
                  <p:embed/>
                  <p:pic>
                    <p:nvPicPr>
                      <p:cNvPr id="0" name=""/>
                      <p:cNvPicPr/>
                      <p:nvPr/>
                    </p:nvPicPr>
                    <p:blipFill>
                      <a:blip r:embed="rId5"/>
                      <a:stretch>
                        <a:fillRect/>
                      </a:stretch>
                    </p:blipFill>
                    <p:spPr>
                      <a:xfrm>
                        <a:off x="1566041" y="2118663"/>
                        <a:ext cx="8855508" cy="3101667"/>
                      </a:xfrm>
                      <a:prstGeom prst="rect">
                        <a:avLst/>
                      </a:prstGeom>
                    </p:spPr>
                  </p:pic>
                </p:oleObj>
              </mc:Fallback>
            </mc:AlternateContent>
          </a:graphicData>
        </a:graphic>
      </p:graphicFrame>
    </p:spTree>
    <p:extLst>
      <p:ext uri="{BB962C8B-B14F-4D97-AF65-F5344CB8AC3E}">
        <p14:creationId xmlns:p14="http://schemas.microsoft.com/office/powerpoint/2010/main" val="2019653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 y="480059"/>
            <a:ext cx="6297930" cy="788671"/>
          </a:xfrm>
        </p:spPr>
        <p:txBody>
          <a:bodyPr/>
          <a:lstStyle/>
          <a:p>
            <a:pPr algn="l"/>
            <a:r>
              <a:rPr lang="en-US" dirty="0" smtClean="0"/>
              <a:t>Community Examples</a:t>
            </a:r>
            <a:endParaRPr lang="en-US" dirty="0"/>
          </a:p>
        </p:txBody>
      </p:sp>
      <p:sp>
        <p:nvSpPr>
          <p:cNvPr id="3" name="Text Placeholder 2"/>
          <p:cNvSpPr>
            <a:spLocks noGrp="1"/>
          </p:cNvSpPr>
          <p:nvPr>
            <p:ph type="body" idx="1"/>
          </p:nvPr>
        </p:nvSpPr>
        <p:spPr>
          <a:xfrm>
            <a:off x="328930" y="1735833"/>
            <a:ext cx="6860540" cy="5122167"/>
          </a:xfrm>
        </p:spPr>
        <p:txBody>
          <a:bodyPr/>
          <a:lstStyle/>
          <a:p>
            <a:pPr marL="342900" indent="-342900">
              <a:buFont typeface="Arial" panose="020B0604020202020204" pitchFamily="34" charset="0"/>
              <a:buChar char="•"/>
            </a:pPr>
            <a:r>
              <a:rPr lang="en-US" dirty="0" smtClean="0">
                <a:solidFill>
                  <a:schemeClr val="tx1"/>
                </a:solidFill>
              </a:rPr>
              <a:t>City of Midland</a:t>
            </a:r>
            <a:r>
              <a:rPr lang="en-US" dirty="0">
                <a:solidFill>
                  <a:schemeClr val="tx1"/>
                </a:solidFill>
              </a:rPr>
              <a:t>: </a:t>
            </a:r>
            <a:r>
              <a:rPr lang="en-US" dirty="0">
                <a:solidFill>
                  <a:schemeClr val="accent1"/>
                </a:solidFill>
              </a:rPr>
              <a:t>https://</a:t>
            </a:r>
            <a:r>
              <a:rPr lang="en-US" dirty="0" smtClean="0">
                <a:solidFill>
                  <a:schemeClr val="accent1"/>
                </a:solidFill>
              </a:rPr>
              <a:t>goo.gl/bZW2JW</a:t>
            </a:r>
          </a:p>
          <a:p>
            <a:pPr marL="342900" indent="-342900">
              <a:buFont typeface="Arial" panose="020B0604020202020204" pitchFamily="34" charset="0"/>
              <a:buChar char="•"/>
            </a:pPr>
            <a:endParaRPr lang="en-US" dirty="0">
              <a:solidFill>
                <a:schemeClr val="accent1"/>
              </a:solidFill>
            </a:endParaRPr>
          </a:p>
          <a:p>
            <a:pPr marL="342900" indent="-342900">
              <a:buFont typeface="Arial" panose="020B0604020202020204" pitchFamily="34" charset="0"/>
              <a:buChar char="•"/>
            </a:pPr>
            <a:r>
              <a:rPr lang="en-US" dirty="0" smtClean="0">
                <a:solidFill>
                  <a:schemeClr val="tx1"/>
                </a:solidFill>
              </a:rPr>
              <a:t>City of Alpena</a:t>
            </a:r>
            <a:r>
              <a:rPr lang="en-US" dirty="0">
                <a:solidFill>
                  <a:schemeClr val="tx1"/>
                </a:solidFill>
              </a:rPr>
              <a:t>: </a:t>
            </a:r>
            <a:r>
              <a:rPr lang="en-US" dirty="0">
                <a:solidFill>
                  <a:schemeClr val="accent1"/>
                </a:solidFill>
              </a:rPr>
              <a:t>https://</a:t>
            </a:r>
            <a:r>
              <a:rPr lang="en-US" dirty="0" smtClean="0">
                <a:solidFill>
                  <a:schemeClr val="accent1"/>
                </a:solidFill>
              </a:rPr>
              <a:t>goo.gl/zYAVbY</a:t>
            </a:r>
          </a:p>
          <a:p>
            <a:pPr marL="342900" indent="-342900">
              <a:buFont typeface="Arial" panose="020B0604020202020204" pitchFamily="34" charset="0"/>
              <a:buChar char="•"/>
            </a:pPr>
            <a:endParaRPr lang="en-US" dirty="0">
              <a:solidFill>
                <a:schemeClr val="accent1"/>
              </a:solidFill>
            </a:endParaRPr>
          </a:p>
          <a:p>
            <a:pPr marL="342900" indent="-342900">
              <a:buFont typeface="Arial" panose="020B0604020202020204" pitchFamily="34" charset="0"/>
              <a:buChar char="•"/>
            </a:pPr>
            <a:r>
              <a:rPr lang="en-US" dirty="0" smtClean="0">
                <a:solidFill>
                  <a:schemeClr val="tx1"/>
                </a:solidFill>
              </a:rPr>
              <a:t>City of Battle Creek</a:t>
            </a:r>
            <a:r>
              <a:rPr lang="en-US" dirty="0">
                <a:solidFill>
                  <a:schemeClr val="tx1"/>
                </a:solidFill>
              </a:rPr>
              <a:t>: </a:t>
            </a:r>
            <a:r>
              <a:rPr lang="en-US" dirty="0">
                <a:solidFill>
                  <a:schemeClr val="accent1"/>
                </a:solidFill>
              </a:rPr>
              <a:t>https://</a:t>
            </a:r>
            <a:r>
              <a:rPr lang="en-US" dirty="0" smtClean="0">
                <a:solidFill>
                  <a:schemeClr val="accent1"/>
                </a:solidFill>
              </a:rPr>
              <a:t>goo.gl/pMf2Rr</a:t>
            </a:r>
          </a:p>
          <a:p>
            <a:pPr marL="342900" indent="-342900">
              <a:buFont typeface="Arial" panose="020B0604020202020204" pitchFamily="34" charset="0"/>
              <a:buChar char="•"/>
            </a:pPr>
            <a:endParaRPr lang="en-US" dirty="0">
              <a:solidFill>
                <a:schemeClr val="accent1"/>
              </a:solidFill>
            </a:endParaRPr>
          </a:p>
          <a:p>
            <a:pPr marL="342900" indent="-342900">
              <a:buFont typeface="Arial" panose="020B0604020202020204" pitchFamily="34" charset="0"/>
              <a:buChar char="•"/>
            </a:pPr>
            <a:r>
              <a:rPr lang="en-US" dirty="0" smtClean="0">
                <a:solidFill>
                  <a:schemeClr val="tx1"/>
                </a:solidFill>
              </a:rPr>
              <a:t>City of Mount Clemens</a:t>
            </a:r>
            <a:r>
              <a:rPr lang="en-US" dirty="0">
                <a:solidFill>
                  <a:schemeClr val="tx1"/>
                </a:solidFill>
              </a:rPr>
              <a:t>: </a:t>
            </a:r>
            <a:r>
              <a:rPr lang="en-US" dirty="0">
                <a:solidFill>
                  <a:schemeClr val="accent1"/>
                </a:solidFill>
              </a:rPr>
              <a:t>https://</a:t>
            </a:r>
            <a:r>
              <a:rPr lang="en-US" dirty="0" smtClean="0">
                <a:solidFill>
                  <a:schemeClr val="accent1"/>
                </a:solidFill>
              </a:rPr>
              <a:t>goo.gl/2SnLSL</a:t>
            </a:r>
          </a:p>
          <a:p>
            <a:pPr marL="342900" indent="-342900">
              <a:buFont typeface="Arial" panose="020B0604020202020204" pitchFamily="34" charset="0"/>
              <a:buChar char="•"/>
            </a:pPr>
            <a:endParaRPr lang="en-US" dirty="0">
              <a:solidFill>
                <a:schemeClr val="accent1"/>
              </a:solidFill>
            </a:endParaRPr>
          </a:p>
          <a:p>
            <a:pPr marL="342900" indent="-342900">
              <a:buFont typeface="Arial" panose="020B0604020202020204" pitchFamily="34" charset="0"/>
              <a:buChar char="•"/>
            </a:pPr>
            <a:r>
              <a:rPr lang="en-US" i="1" dirty="0" smtClean="0">
                <a:solidFill>
                  <a:schemeClr val="tx1"/>
                </a:solidFill>
              </a:rPr>
              <a:t>MEDC</a:t>
            </a:r>
            <a:r>
              <a:rPr lang="en-US" dirty="0" smtClean="0">
                <a:solidFill>
                  <a:schemeClr val="tx1"/>
                </a:solidFill>
              </a:rPr>
              <a:t> Template</a:t>
            </a:r>
            <a:r>
              <a:rPr lang="en-US" dirty="0">
                <a:solidFill>
                  <a:schemeClr val="tx1"/>
                </a:solidFill>
              </a:rPr>
              <a:t>: </a:t>
            </a:r>
            <a:r>
              <a:rPr lang="en-US" dirty="0">
                <a:solidFill>
                  <a:schemeClr val="accent1"/>
                </a:solidFill>
              </a:rPr>
              <a:t>https://goo.gl/m5tbHk</a:t>
            </a:r>
            <a:endParaRPr lang="en-US" dirty="0" smtClean="0">
              <a:solidFill>
                <a:schemeClr val="accent1"/>
              </a:solidFill>
            </a:endParaRPr>
          </a:p>
        </p:txBody>
      </p:sp>
      <p:pic>
        <p:nvPicPr>
          <p:cNvPr id="4" name="Picture 3"/>
          <p:cNvPicPr>
            <a:picLocks noChangeAspect="1"/>
          </p:cNvPicPr>
          <p:nvPr/>
        </p:nvPicPr>
        <p:blipFill>
          <a:blip r:embed="rId2"/>
          <a:stretch>
            <a:fillRect/>
          </a:stretch>
        </p:blipFill>
        <p:spPr>
          <a:xfrm>
            <a:off x="4539124" y="364996"/>
            <a:ext cx="2542252" cy="48772"/>
          </a:xfrm>
          <a:prstGeom prst="rect">
            <a:avLst/>
          </a:prstGeom>
        </p:spPr>
      </p:pic>
      <p:pic>
        <p:nvPicPr>
          <p:cNvPr id="5" name="Picture 4"/>
          <p:cNvPicPr>
            <a:picLocks noChangeAspect="1"/>
          </p:cNvPicPr>
          <p:nvPr/>
        </p:nvPicPr>
        <p:blipFill>
          <a:blip r:embed="rId2"/>
          <a:stretch>
            <a:fillRect/>
          </a:stretch>
        </p:blipFill>
        <p:spPr>
          <a:xfrm>
            <a:off x="4539124" y="249934"/>
            <a:ext cx="2542252" cy="48772"/>
          </a:xfrm>
          <a:prstGeom prst="rect">
            <a:avLst/>
          </a:prstGeom>
        </p:spPr>
      </p:pic>
      <p:sp>
        <p:nvSpPr>
          <p:cNvPr id="6" name="Rectangle 5"/>
          <p:cNvSpPr/>
          <p:nvPr/>
        </p:nvSpPr>
        <p:spPr>
          <a:xfrm>
            <a:off x="6537960" y="114300"/>
            <a:ext cx="45719" cy="1485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0144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0"/>
            <a:ext cx="4326572" cy="5824538"/>
          </a:xfrm>
        </p:spPr>
        <p:txBody>
          <a:bodyPr/>
          <a:lstStyle/>
          <a:p>
            <a:r>
              <a:rPr lang="en-US" sz="28700" dirty="0" smtClean="0">
                <a:solidFill>
                  <a:schemeClr val="accent5"/>
                </a:solidFill>
              </a:rPr>
              <a:t>1.</a:t>
            </a:r>
            <a:endParaRPr lang="en-US" sz="28700" dirty="0">
              <a:solidFill>
                <a:schemeClr val="accent5"/>
              </a:solidFill>
            </a:endParaRPr>
          </a:p>
        </p:txBody>
      </p:sp>
      <p:sp>
        <p:nvSpPr>
          <p:cNvPr id="3" name="Content Placeholder 2"/>
          <p:cNvSpPr>
            <a:spLocks noGrp="1"/>
          </p:cNvSpPr>
          <p:nvPr>
            <p:ph sz="half" idx="2"/>
          </p:nvPr>
        </p:nvSpPr>
        <p:spPr>
          <a:xfrm>
            <a:off x="5067300" y="2186820"/>
            <a:ext cx="6743700" cy="2821365"/>
          </a:xfrm>
          <a:solidFill>
            <a:schemeClr val="bg2">
              <a:alpha val="19000"/>
            </a:schemeClr>
          </a:solidFill>
        </p:spPr>
        <p:txBody>
          <a:bodyPr/>
          <a:lstStyle/>
          <a:p>
            <a:pPr marL="0" indent="0" algn="ctr">
              <a:buNone/>
            </a:pPr>
            <a:r>
              <a:rPr lang="en-US" sz="2400" dirty="0" smtClean="0"/>
              <a:t>List the planning commission members and their term expiration dates. You can also include their attendance, job details and/or additional notes about their membership. </a:t>
            </a:r>
            <a:endParaRPr lang="en-US" sz="2400" dirty="0"/>
          </a:p>
        </p:txBody>
      </p:sp>
      <p:sp>
        <p:nvSpPr>
          <p:cNvPr id="12" name="Rectangle 11"/>
          <p:cNvSpPr/>
          <p:nvPr/>
        </p:nvSpPr>
        <p:spPr>
          <a:xfrm>
            <a:off x="4686300" y="845820"/>
            <a:ext cx="7505700"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732019" y="322600"/>
            <a:ext cx="2983230" cy="523220"/>
          </a:xfrm>
          <a:prstGeom prst="rect">
            <a:avLst/>
          </a:prstGeom>
          <a:noFill/>
        </p:spPr>
        <p:txBody>
          <a:bodyPr wrap="square" rtlCol="0">
            <a:spAutoFit/>
          </a:bodyPr>
          <a:lstStyle/>
          <a:p>
            <a:r>
              <a:rPr lang="en-US" sz="2800" b="1" dirty="0" smtClean="0"/>
              <a:t>MEMBERSHIP</a:t>
            </a:r>
            <a:endParaRPr lang="en-US" sz="3200" b="1" dirty="0"/>
          </a:p>
        </p:txBody>
      </p:sp>
    </p:spTree>
    <p:extLst>
      <p:ext uri="{BB962C8B-B14F-4D97-AF65-F5344CB8AC3E}">
        <p14:creationId xmlns:p14="http://schemas.microsoft.com/office/powerpoint/2010/main" val="2580264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804745" cy="1325563"/>
          </a:xfrm>
        </p:spPr>
        <p:txBody>
          <a:bodyPr/>
          <a:lstStyle/>
          <a:p>
            <a:r>
              <a:rPr lang="en-US" dirty="0" smtClean="0"/>
              <a:t>Example</a:t>
            </a:r>
            <a:endParaRPr lang="en-US" dirty="0"/>
          </a:p>
        </p:txBody>
      </p:sp>
      <p:sp>
        <p:nvSpPr>
          <p:cNvPr id="3" name="Rectangle 2"/>
          <p:cNvSpPr/>
          <p:nvPr/>
        </p:nvSpPr>
        <p:spPr>
          <a:xfrm>
            <a:off x="147145" y="147145"/>
            <a:ext cx="45719" cy="150297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stretch>
            <a:fillRect/>
          </a:stretch>
        </p:blipFill>
        <p:spPr>
          <a:xfrm>
            <a:off x="291237" y="147145"/>
            <a:ext cx="48772" cy="1505843"/>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346267636"/>
              </p:ext>
            </p:extLst>
          </p:nvPr>
        </p:nvGraphicFramePr>
        <p:xfrm>
          <a:off x="1902372" y="2280748"/>
          <a:ext cx="8178800" cy="2490949"/>
        </p:xfrm>
        <a:graphic>
          <a:graphicData uri="http://schemas.openxmlformats.org/drawingml/2006/table">
            <a:tbl>
              <a:tblPr/>
              <a:tblGrid>
                <a:gridCol w="2044700">
                  <a:extLst>
                    <a:ext uri="{9D8B030D-6E8A-4147-A177-3AD203B41FA5}">
                      <a16:colId xmlns:a16="http://schemas.microsoft.com/office/drawing/2014/main" xmlns="" val="3648835202"/>
                    </a:ext>
                  </a:extLst>
                </a:gridCol>
                <a:gridCol w="2044700">
                  <a:extLst>
                    <a:ext uri="{9D8B030D-6E8A-4147-A177-3AD203B41FA5}">
                      <a16:colId xmlns:a16="http://schemas.microsoft.com/office/drawing/2014/main" xmlns="" val="896112263"/>
                    </a:ext>
                  </a:extLst>
                </a:gridCol>
                <a:gridCol w="2044700">
                  <a:extLst>
                    <a:ext uri="{9D8B030D-6E8A-4147-A177-3AD203B41FA5}">
                      <a16:colId xmlns:a16="http://schemas.microsoft.com/office/drawing/2014/main" xmlns="" val="357255495"/>
                    </a:ext>
                  </a:extLst>
                </a:gridCol>
                <a:gridCol w="2044700">
                  <a:extLst>
                    <a:ext uri="{9D8B030D-6E8A-4147-A177-3AD203B41FA5}">
                      <a16:colId xmlns:a16="http://schemas.microsoft.com/office/drawing/2014/main" xmlns="" val="4032345930"/>
                    </a:ext>
                  </a:extLst>
                </a:gridCol>
              </a:tblGrid>
              <a:tr h="484024">
                <a:tc gridSpan="4">
                  <a:txBody>
                    <a:bodyPr/>
                    <a:lstStyle/>
                    <a:p>
                      <a:pPr algn="ctr" fontAlgn="b"/>
                      <a:r>
                        <a:rPr lang="en-US" sz="1200" b="0" i="0" u="none" strike="noStrike">
                          <a:solidFill>
                            <a:srgbClr val="000000"/>
                          </a:solidFill>
                          <a:effectLst/>
                          <a:latin typeface="Century Gothic" panose="020B0502020202020204" pitchFamily="34" charset="0"/>
                        </a:rPr>
                        <a:t>Members of Planning Commission - 2018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645126465"/>
                  </a:ext>
                </a:extLst>
              </a:tr>
              <a:tr h="401385">
                <a:tc>
                  <a:txBody>
                    <a:bodyPr/>
                    <a:lstStyle/>
                    <a:p>
                      <a:pPr algn="ctr" fontAlgn="ctr"/>
                      <a:r>
                        <a:rPr lang="en-US" sz="1100" b="0" i="0" u="none" strike="noStrike">
                          <a:solidFill>
                            <a:srgbClr val="000000"/>
                          </a:solidFill>
                          <a:effectLst/>
                          <a:latin typeface="Century Gothic" panose="020B0502020202020204" pitchFamily="34" charset="0"/>
                        </a:rPr>
                        <a:t>Member Name</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entury Gothic" panose="020B0502020202020204" pitchFamily="34" charset="0"/>
                        </a:rPr>
                        <a:t>Term Start Date</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entury Gothic" panose="020B0502020202020204" pitchFamily="34" charset="0"/>
                        </a:rPr>
                        <a:t>Term Expiration Date</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entury Gothic" panose="020B0502020202020204" pitchFamily="34" charset="0"/>
                        </a:rPr>
                        <a:t>Notes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16310185"/>
                  </a:ext>
                </a:extLst>
              </a:tr>
              <a:tr h="401385">
                <a:tc>
                  <a:txBody>
                    <a:bodyPr/>
                    <a:lstStyle/>
                    <a:p>
                      <a:pPr algn="ctr" fontAlgn="ctr"/>
                      <a:r>
                        <a:rPr lang="en-US" sz="1100" b="0" i="1" u="none" strike="noStrike">
                          <a:solidFill>
                            <a:srgbClr val="000000"/>
                          </a:solidFill>
                          <a:effectLst/>
                          <a:latin typeface="Century Gothic" panose="020B0502020202020204" pitchFamily="34" charset="0"/>
                        </a:rPr>
                        <a:t>Phillip Deirk</a:t>
                      </a:r>
                    </a:p>
                  </a:txBody>
                  <a:tcPr marL="9525" marR="9525" marT="952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7/1/2010</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dirty="0" smtClean="0">
                          <a:solidFill>
                            <a:srgbClr val="000000"/>
                          </a:solidFill>
                          <a:effectLst/>
                          <a:latin typeface="Century Gothic" panose="020B0502020202020204" pitchFamily="34" charset="0"/>
                        </a:rPr>
                        <a:t>7/1/2020</a:t>
                      </a:r>
                      <a:endParaRPr lang="en-US" sz="1100" b="0" i="1" u="none" strike="noStrike" dirty="0">
                        <a:solidFill>
                          <a:srgbClr val="000000"/>
                        </a:solidFill>
                        <a:effectLst/>
                        <a:latin typeface="Century Gothic" panose="020B0502020202020204" pitchFamily="34"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a:t>
                      </a: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CFCFA"/>
                    </a:solidFill>
                  </a:tcPr>
                </a:tc>
                <a:extLst>
                  <a:ext uri="{0D108BD9-81ED-4DB2-BD59-A6C34878D82A}">
                    <a16:rowId xmlns:a16="http://schemas.microsoft.com/office/drawing/2014/main" xmlns="" val="4195662039"/>
                  </a:ext>
                </a:extLst>
              </a:tr>
              <a:tr h="401385">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effectLst/>
                        <a:latin typeface="Century Gothic" panose="020B0502020202020204" pitchFamily="34" charset="0"/>
                      </a:endParaRPr>
                    </a:p>
                  </a:txBody>
                  <a:tcPr marL="9525" marR="9525" marT="9525" marB="0" anchor="ctr">
                    <a:lnL>
                      <a:noFill/>
                    </a:lnL>
                    <a:lnR>
                      <a:noFill/>
                    </a:lnR>
                    <a:lnT>
                      <a:noFill/>
                    </a:lnT>
                    <a:lnB>
                      <a:noFill/>
                    </a:lnB>
                  </a:tcPr>
                </a:tc>
                <a:tc>
                  <a:txBody>
                    <a:bodyPr/>
                    <a:lstStyle/>
                    <a:p>
                      <a:pPr algn="ctr" fontAlgn="ctr"/>
                      <a:endParaRPr lang="en-US" sz="1100" b="0" i="0" u="none" strike="noStrike">
                        <a:solidFill>
                          <a:srgbClr val="000000"/>
                        </a:solidFill>
                        <a:effectLst/>
                        <a:latin typeface="Century Gothic" panose="020B0502020202020204" pitchFamily="34" charset="0"/>
                      </a:endParaRPr>
                    </a:p>
                  </a:txBody>
                  <a:tcPr marL="9525" marR="9525" marT="9525" marB="0" anchor="ctr">
                    <a:lnL>
                      <a:noFill/>
                    </a:lnL>
                    <a:lnR>
                      <a:noFill/>
                    </a:lnR>
                    <a:lnT>
                      <a:noFill/>
                    </a:lnT>
                    <a:lnB>
                      <a:noFill/>
                    </a:lnB>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685406902"/>
                  </a:ext>
                </a:extLst>
              </a:tr>
              <a:tr h="401385">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CFCFA"/>
                    </a:solidFill>
                  </a:tcPr>
                </a:tc>
                <a:extLst>
                  <a:ext uri="{0D108BD9-81ED-4DB2-BD59-A6C34878D82A}">
                    <a16:rowId xmlns:a16="http://schemas.microsoft.com/office/drawing/2014/main" xmlns="" val="2112322971"/>
                  </a:ext>
                </a:extLst>
              </a:tr>
              <a:tr h="401385">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95186864"/>
                  </a:ext>
                </a:extLst>
              </a:tr>
            </a:tbl>
          </a:graphicData>
        </a:graphic>
      </p:graphicFrame>
      <p:sp>
        <p:nvSpPr>
          <p:cNvPr id="9" name="Rectangle 8"/>
          <p:cNvSpPr/>
          <p:nvPr/>
        </p:nvSpPr>
        <p:spPr>
          <a:xfrm>
            <a:off x="1734207" y="2112579"/>
            <a:ext cx="8450317" cy="283779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5840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126" y="365125"/>
            <a:ext cx="5743892" cy="5824538"/>
          </a:xfrm>
        </p:spPr>
        <p:txBody>
          <a:bodyPr/>
          <a:lstStyle/>
          <a:p>
            <a:r>
              <a:rPr lang="en-US" sz="23900" dirty="0" smtClean="0">
                <a:solidFill>
                  <a:schemeClr val="accent5"/>
                </a:solidFill>
              </a:rPr>
              <a:t>2.</a:t>
            </a:r>
            <a:endParaRPr lang="en-US" sz="23900" dirty="0">
              <a:solidFill>
                <a:schemeClr val="accent5"/>
              </a:solidFill>
            </a:endParaRPr>
          </a:p>
        </p:txBody>
      </p:sp>
      <p:sp>
        <p:nvSpPr>
          <p:cNvPr id="3" name="Content Placeholder 2"/>
          <p:cNvSpPr>
            <a:spLocks noGrp="1"/>
          </p:cNvSpPr>
          <p:nvPr>
            <p:ph sz="half" idx="2"/>
          </p:nvPr>
        </p:nvSpPr>
        <p:spPr>
          <a:xfrm>
            <a:off x="4937760" y="2228850"/>
            <a:ext cx="7254240" cy="3095280"/>
          </a:xfrm>
        </p:spPr>
        <p:txBody>
          <a:bodyPr/>
          <a:lstStyle/>
          <a:p>
            <a:pPr marL="0" indent="0">
              <a:buNone/>
            </a:pPr>
            <a:r>
              <a:rPr lang="en-US" b="1" dirty="0" smtClean="0"/>
              <a:t>MEETINGS</a:t>
            </a:r>
          </a:p>
          <a:p>
            <a:pPr marL="0" indent="0">
              <a:buNone/>
            </a:pPr>
            <a:endParaRPr lang="en-US" dirty="0"/>
          </a:p>
          <a:p>
            <a:pPr marL="0" indent="0">
              <a:buNone/>
            </a:pPr>
            <a:r>
              <a:rPr lang="en-US" dirty="0" smtClean="0"/>
              <a:t>List how many times the Planning Commission met in the past year.</a:t>
            </a:r>
            <a:endParaRPr lang="en-US" dirty="0"/>
          </a:p>
        </p:txBody>
      </p:sp>
    </p:spTree>
    <p:extLst>
      <p:ext uri="{BB962C8B-B14F-4D97-AF65-F5344CB8AC3E}">
        <p14:creationId xmlns:p14="http://schemas.microsoft.com/office/powerpoint/2010/main" val="362040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600068" cy="1408386"/>
          </a:xfrm>
        </p:spPr>
        <p:txBody>
          <a:bodyPr/>
          <a:lstStyle/>
          <a:p>
            <a:r>
              <a:rPr lang="en-US" dirty="0" smtClean="0"/>
              <a:t>Example</a:t>
            </a:r>
            <a:endParaRPr lang="en-US" dirty="0"/>
          </a:p>
        </p:txBody>
      </p:sp>
      <p:sp>
        <p:nvSpPr>
          <p:cNvPr id="4" name="Rectangle 3"/>
          <p:cNvSpPr/>
          <p:nvPr/>
        </p:nvSpPr>
        <p:spPr>
          <a:xfrm>
            <a:off x="0" y="1135117"/>
            <a:ext cx="319514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281" y="1270225"/>
            <a:ext cx="3194581" cy="48772"/>
          </a:xfrm>
          <a:prstGeom prst="rect">
            <a:avLst/>
          </a:prstGeom>
        </p:spPr>
      </p:pic>
      <p:sp>
        <p:nvSpPr>
          <p:cNvPr id="6" name="Rectangle 5"/>
          <p:cNvSpPr/>
          <p:nvPr/>
        </p:nvSpPr>
        <p:spPr>
          <a:xfrm>
            <a:off x="4600068" y="0"/>
            <a:ext cx="7591932" cy="6858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898276887"/>
              </p:ext>
            </p:extLst>
          </p:nvPr>
        </p:nvGraphicFramePr>
        <p:xfrm>
          <a:off x="4791774" y="2327383"/>
          <a:ext cx="7208520" cy="2564656"/>
        </p:xfrm>
        <a:graphic>
          <a:graphicData uri="http://schemas.openxmlformats.org/drawingml/2006/table">
            <a:tbl>
              <a:tblPr/>
              <a:tblGrid>
                <a:gridCol w="1802130">
                  <a:extLst>
                    <a:ext uri="{9D8B030D-6E8A-4147-A177-3AD203B41FA5}">
                      <a16:colId xmlns:a16="http://schemas.microsoft.com/office/drawing/2014/main" xmlns="" val="793401597"/>
                    </a:ext>
                  </a:extLst>
                </a:gridCol>
                <a:gridCol w="1802130">
                  <a:extLst>
                    <a:ext uri="{9D8B030D-6E8A-4147-A177-3AD203B41FA5}">
                      <a16:colId xmlns:a16="http://schemas.microsoft.com/office/drawing/2014/main" xmlns="" val="4285031231"/>
                    </a:ext>
                  </a:extLst>
                </a:gridCol>
                <a:gridCol w="1802130">
                  <a:extLst>
                    <a:ext uri="{9D8B030D-6E8A-4147-A177-3AD203B41FA5}">
                      <a16:colId xmlns:a16="http://schemas.microsoft.com/office/drawing/2014/main" xmlns="" val="633930143"/>
                    </a:ext>
                  </a:extLst>
                </a:gridCol>
                <a:gridCol w="1802130">
                  <a:extLst>
                    <a:ext uri="{9D8B030D-6E8A-4147-A177-3AD203B41FA5}">
                      <a16:colId xmlns:a16="http://schemas.microsoft.com/office/drawing/2014/main" xmlns="" val="877324295"/>
                    </a:ext>
                  </a:extLst>
                </a:gridCol>
              </a:tblGrid>
              <a:tr h="498346">
                <a:tc gridSpan="4">
                  <a:txBody>
                    <a:bodyPr/>
                    <a:lstStyle/>
                    <a:p>
                      <a:pPr algn="ctr" fontAlgn="b"/>
                      <a:r>
                        <a:rPr lang="en-US" sz="1200" b="0" i="0" u="none" strike="noStrike" dirty="0">
                          <a:solidFill>
                            <a:srgbClr val="000000"/>
                          </a:solidFill>
                          <a:effectLst/>
                          <a:latin typeface="Century Gothic" panose="020B0502020202020204" pitchFamily="34" charset="0"/>
                        </a:rPr>
                        <a:t>Planning Commission Attendance - 2018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010616821"/>
                  </a:ext>
                </a:extLst>
              </a:tr>
              <a:tr h="413262">
                <a:tc>
                  <a:txBody>
                    <a:bodyPr/>
                    <a:lstStyle/>
                    <a:p>
                      <a:pPr algn="ctr" fontAlgn="ctr"/>
                      <a:r>
                        <a:rPr lang="en-US" sz="1100" b="0" i="0" u="none" strike="noStrike">
                          <a:solidFill>
                            <a:srgbClr val="000000"/>
                          </a:solidFill>
                          <a:effectLst/>
                          <a:latin typeface="Century Gothic" panose="020B0502020202020204" pitchFamily="34" charset="0"/>
                        </a:rPr>
                        <a:t>Member Name</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Term Start Date</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Term Expiration Date</a:t>
                      </a:r>
                    </a:p>
                  </a:txBody>
                  <a:tcPr marL="9525" marR="9525" marT="952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Attendance</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505771314"/>
                  </a:ext>
                </a:extLst>
              </a:tr>
              <a:tr h="413262">
                <a:tc>
                  <a:txBody>
                    <a:bodyPr/>
                    <a:lstStyle/>
                    <a:p>
                      <a:pPr algn="ctr" fontAlgn="ctr"/>
                      <a:r>
                        <a:rPr lang="en-US" sz="1100" b="0" i="1" u="none" strike="noStrike">
                          <a:solidFill>
                            <a:srgbClr val="000000"/>
                          </a:solidFill>
                          <a:effectLst/>
                          <a:latin typeface="Century Gothic" panose="020B0502020202020204" pitchFamily="34" charset="0"/>
                        </a:rPr>
                        <a:t>Phillip Deirk</a:t>
                      </a:r>
                    </a:p>
                  </a:txBody>
                  <a:tcPr marL="9525" marR="9525" marT="952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7/1/2010</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7/1/2020</a:t>
                      </a:r>
                    </a:p>
                  </a:txBody>
                  <a:tcPr marL="9525" marR="9525" marT="9525" marB="0" anchor="ctr">
                    <a:lnL>
                      <a:noFill/>
                    </a:lnL>
                    <a:lnR>
                      <a:noFill/>
                    </a:lnR>
                    <a:lnT w="12700" cap="flat" cmpd="sng" algn="ctr">
                      <a:solidFill>
                        <a:srgbClr val="000000"/>
                      </a:solidFill>
                      <a:prstDash val="solid"/>
                      <a:round/>
                      <a:headEnd type="none" w="med" len="med"/>
                      <a:tailEnd type="none" w="med" len="med"/>
                    </a:lnT>
                    <a:lnB>
                      <a:noFill/>
                    </a:lnB>
                    <a:solidFill>
                      <a:srgbClr val="FCFCFA"/>
                    </a:solidFill>
                  </a:tcPr>
                </a:tc>
                <a:tc>
                  <a:txBody>
                    <a:bodyPr/>
                    <a:lstStyle/>
                    <a:p>
                      <a:pPr algn="ctr" fontAlgn="ctr"/>
                      <a:r>
                        <a:rPr lang="en-US" sz="1100" b="0" i="1" u="none" strike="noStrike">
                          <a:solidFill>
                            <a:srgbClr val="000000"/>
                          </a:solidFill>
                          <a:effectLst/>
                          <a:latin typeface="Century Gothic" panose="020B0502020202020204" pitchFamily="34" charset="0"/>
                        </a:rPr>
                        <a:t>8/10</a:t>
                      </a: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CFCFA"/>
                    </a:solidFill>
                  </a:tcPr>
                </a:tc>
                <a:extLst>
                  <a:ext uri="{0D108BD9-81ED-4DB2-BD59-A6C34878D82A}">
                    <a16:rowId xmlns:a16="http://schemas.microsoft.com/office/drawing/2014/main" xmlns="" val="3560912553"/>
                  </a:ext>
                </a:extLst>
              </a:tr>
              <a:tr h="413262">
                <a:tc>
                  <a:txBody>
                    <a:bodyPr/>
                    <a:lstStyle/>
                    <a:p>
                      <a:pPr algn="ctr" fontAlgn="ctr"/>
                      <a:r>
                        <a:rPr lang="en-US" sz="1100" b="0" i="1" u="none" strike="noStrike">
                          <a:solidFill>
                            <a:srgbClr val="000000"/>
                          </a:solidFill>
                          <a:effectLst/>
                          <a:latin typeface="Century Gothic" panose="020B0502020202020204" pitchFamily="34" charset="0"/>
                        </a:rPr>
                        <a:t>Sue Wilson</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fontAlgn="ctr"/>
                      <a:r>
                        <a:rPr lang="en-US" sz="1100" b="0" i="1" u="none" strike="noStrike">
                          <a:solidFill>
                            <a:srgbClr val="000000"/>
                          </a:solidFill>
                          <a:effectLst/>
                          <a:latin typeface="Century Gothic" panose="020B0502020202020204" pitchFamily="34" charset="0"/>
                        </a:rPr>
                        <a:t>5/1/2015</a:t>
                      </a:r>
                    </a:p>
                  </a:txBody>
                  <a:tcPr marL="9525" marR="9525" marT="9525" marB="0" anchor="ctr">
                    <a:lnL>
                      <a:noFill/>
                    </a:lnL>
                    <a:lnR>
                      <a:noFill/>
                    </a:lnR>
                    <a:lnT>
                      <a:noFill/>
                    </a:lnT>
                    <a:lnB>
                      <a:noFill/>
                    </a:lnB>
                    <a:solidFill>
                      <a:srgbClr val="FFFFFF"/>
                    </a:solidFill>
                  </a:tcPr>
                </a:tc>
                <a:tc>
                  <a:txBody>
                    <a:bodyPr/>
                    <a:lstStyle/>
                    <a:p>
                      <a:pPr algn="ctr" fontAlgn="ctr"/>
                      <a:r>
                        <a:rPr lang="en-US" sz="1100" b="0" i="1" u="none" strike="noStrike">
                          <a:solidFill>
                            <a:srgbClr val="000000"/>
                          </a:solidFill>
                          <a:effectLst/>
                          <a:latin typeface="Century Gothic" panose="020B0502020202020204" pitchFamily="34" charset="0"/>
                        </a:rPr>
                        <a:t>5/1/2020</a:t>
                      </a:r>
                    </a:p>
                  </a:txBody>
                  <a:tcPr marL="9525" marR="9525" marT="9525" marB="0" anchor="ctr">
                    <a:lnL>
                      <a:noFill/>
                    </a:lnL>
                    <a:lnR>
                      <a:noFill/>
                    </a:lnR>
                    <a:lnT>
                      <a:noFill/>
                    </a:lnT>
                    <a:lnB>
                      <a:noFill/>
                    </a:lnB>
                    <a:solidFill>
                      <a:srgbClr val="FFFFFF"/>
                    </a:solidFill>
                  </a:tcPr>
                </a:tc>
                <a:tc>
                  <a:txBody>
                    <a:bodyPr/>
                    <a:lstStyle/>
                    <a:p>
                      <a:pPr algn="ctr" fontAlgn="ctr"/>
                      <a:r>
                        <a:rPr lang="en-US" sz="1100" b="0" i="1" u="none" strike="noStrike">
                          <a:solidFill>
                            <a:srgbClr val="000000"/>
                          </a:solidFill>
                          <a:effectLst/>
                          <a:latin typeface="Century Gothic" panose="020B0502020202020204" pitchFamily="34" charset="0"/>
                        </a:rPr>
                        <a:t>10/10</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3064251058"/>
                  </a:ext>
                </a:extLst>
              </a:tr>
              <a:tr h="413262">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a:noFill/>
                    </a:lnB>
                    <a:solidFill>
                      <a:srgbClr val="FCFCFA"/>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CFCFA"/>
                    </a:solidFill>
                  </a:tcPr>
                </a:tc>
                <a:extLst>
                  <a:ext uri="{0D108BD9-81ED-4DB2-BD59-A6C34878D82A}">
                    <a16:rowId xmlns:a16="http://schemas.microsoft.com/office/drawing/2014/main" xmlns="" val="522095327"/>
                  </a:ext>
                </a:extLst>
              </a:tr>
              <a:tr h="413262">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a:solidFill>
                            <a:srgbClr val="000000"/>
                          </a:solidFill>
                          <a:effectLst/>
                          <a:latin typeface="Century Gothic" panose="020B0502020202020204" pitchFamily="34" charset="0"/>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0" i="0" u="none" strike="noStrike" dirty="0">
                          <a:solidFill>
                            <a:srgbClr val="000000"/>
                          </a:solidFill>
                          <a:effectLst/>
                          <a:latin typeface="Century Gothic" panose="020B0502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4285677927"/>
                  </a:ext>
                </a:extLst>
              </a:tr>
            </a:tbl>
          </a:graphicData>
        </a:graphic>
      </p:graphicFrame>
    </p:spTree>
    <p:extLst>
      <p:ext uri="{BB962C8B-B14F-4D97-AF65-F5344CB8AC3E}">
        <p14:creationId xmlns:p14="http://schemas.microsoft.com/office/powerpoint/2010/main" val="745826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578" y="365125"/>
            <a:ext cx="5743892" cy="5824538"/>
          </a:xfrm>
        </p:spPr>
        <p:txBody>
          <a:bodyPr/>
          <a:lstStyle/>
          <a:p>
            <a:r>
              <a:rPr lang="en-US" sz="28700" dirty="0" smtClean="0">
                <a:solidFill>
                  <a:schemeClr val="accent5"/>
                </a:solidFill>
              </a:rPr>
              <a:t>3.</a:t>
            </a:r>
            <a:endParaRPr lang="en-US" sz="28700" dirty="0">
              <a:solidFill>
                <a:schemeClr val="accent5"/>
              </a:solidFill>
            </a:endParaRPr>
          </a:p>
        </p:txBody>
      </p:sp>
      <p:sp>
        <p:nvSpPr>
          <p:cNvPr id="3" name="Content Placeholder 2"/>
          <p:cNvSpPr>
            <a:spLocks noGrp="1"/>
          </p:cNvSpPr>
          <p:nvPr>
            <p:ph sz="half" idx="2"/>
          </p:nvPr>
        </p:nvSpPr>
        <p:spPr>
          <a:xfrm>
            <a:off x="5497830" y="365125"/>
            <a:ext cx="6057900" cy="5338445"/>
          </a:xfrm>
        </p:spPr>
        <p:txBody>
          <a:bodyPr/>
          <a:lstStyle/>
          <a:p>
            <a:pPr marL="0" indent="0">
              <a:buNone/>
            </a:pPr>
            <a:r>
              <a:rPr lang="en-US" b="1" dirty="0" smtClean="0"/>
              <a:t>MASTER PLAN REVIEW</a:t>
            </a:r>
          </a:p>
          <a:p>
            <a:pPr marL="0" indent="0">
              <a:buNone/>
            </a:pPr>
            <a:endParaRPr lang="en-US" dirty="0"/>
          </a:p>
          <a:p>
            <a:pPr marL="0" indent="0">
              <a:buNone/>
            </a:pPr>
            <a:r>
              <a:rPr lang="en-US" dirty="0" smtClean="0"/>
              <a:t>Create text based of the following:</a:t>
            </a:r>
          </a:p>
          <a:p>
            <a:r>
              <a:rPr lang="en-US" sz="2000" dirty="0"/>
              <a:t>Include the action plan table from the plan and indicate progress, actions completed, and next year’s priorities </a:t>
            </a:r>
          </a:p>
          <a:p>
            <a:r>
              <a:rPr lang="en-US" sz="2000" dirty="0"/>
              <a:t>Review goals and recommendations of the plan and indicate progress, include goals of the commission that may not be included in the master plan</a:t>
            </a:r>
          </a:p>
          <a:p>
            <a:r>
              <a:rPr lang="en-US" sz="2000" dirty="0"/>
              <a:t>Identify any potential plan amendments to work on for the upcoming year that can be prepared and adopted then incorporated at a later date</a:t>
            </a:r>
          </a:p>
          <a:p>
            <a:r>
              <a:rPr lang="en-US" sz="2000" dirty="0"/>
              <a:t>Use </a:t>
            </a:r>
            <a:r>
              <a:rPr lang="en-US" sz="2000" dirty="0">
                <a:solidFill>
                  <a:schemeClr val="tx2"/>
                </a:solidFill>
                <a:hlinkClick r:id="rId2"/>
              </a:rPr>
              <a:t>master plan update review table </a:t>
            </a:r>
            <a:r>
              <a:rPr lang="en-US" sz="2000" dirty="0"/>
              <a:t>(from the “Master Plan Update Guide”) to decide whether the plan needs to be amended</a:t>
            </a:r>
          </a:p>
          <a:p>
            <a:pPr marL="0" indent="0">
              <a:buNone/>
            </a:pPr>
            <a:endParaRPr lang="en-US" dirty="0"/>
          </a:p>
        </p:txBody>
      </p:sp>
    </p:spTree>
    <p:extLst>
      <p:ext uri="{BB962C8B-B14F-4D97-AF65-F5344CB8AC3E}">
        <p14:creationId xmlns:p14="http://schemas.microsoft.com/office/powerpoint/2010/main" val="3969001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221827" cy="1325563"/>
          </a:xfrm>
        </p:spPr>
        <p:txBody>
          <a:bodyPr/>
          <a:lstStyle/>
          <a:p>
            <a:r>
              <a:rPr lang="en-US" dirty="0" smtClean="0"/>
              <a:t>Example</a:t>
            </a:r>
            <a:endParaRPr lang="en-US" dirty="0"/>
          </a:p>
        </p:txBody>
      </p:sp>
      <p:sp>
        <p:nvSpPr>
          <p:cNvPr id="3" name="TextBox 2"/>
          <p:cNvSpPr txBox="1"/>
          <p:nvPr/>
        </p:nvSpPr>
        <p:spPr>
          <a:xfrm>
            <a:off x="2110913" y="1964530"/>
            <a:ext cx="7936057" cy="3693319"/>
          </a:xfrm>
          <a:prstGeom prst="rect">
            <a:avLst/>
          </a:prstGeom>
          <a:noFill/>
        </p:spPr>
        <p:txBody>
          <a:bodyPr wrap="square" rtlCol="0">
            <a:spAutoFit/>
          </a:bodyPr>
          <a:lstStyle/>
          <a:p>
            <a:r>
              <a:rPr lang="en-US" b="1" u="sng" dirty="0"/>
              <a:t>Master </a:t>
            </a:r>
            <a:r>
              <a:rPr lang="en-US" b="1" u="sng" dirty="0" smtClean="0"/>
              <a:t>Plan</a:t>
            </a:r>
          </a:p>
          <a:p>
            <a:r>
              <a:rPr lang="en-US" dirty="0" smtClean="0"/>
              <a:t>The </a:t>
            </a:r>
            <a:r>
              <a:rPr lang="en-US" dirty="0"/>
              <a:t>update of the </a:t>
            </a:r>
            <a:r>
              <a:rPr lang="en-US" dirty="0" smtClean="0"/>
              <a:t>1998 </a:t>
            </a:r>
            <a:r>
              <a:rPr lang="en-US" dirty="0"/>
              <a:t>Master Plan began in early summer </a:t>
            </a:r>
            <a:r>
              <a:rPr lang="en-US" dirty="0" smtClean="0"/>
              <a:t>2018. </a:t>
            </a:r>
            <a:r>
              <a:rPr lang="en-US" dirty="0"/>
              <a:t>The early stages of the plan included data collection and analysis for the establishment of the existing conditions report. Three surveys, one of which included a spatial mapping survey, was created and nine community workshops held that centered on community assets and issues/concerns. Another important piece for the beginning of this process was the collection and review of other important community planning and engagement work that has been done the last few years, including the above mentioned plans, the Consolidated Plan, and BC Vision. Staff recognizes the amount of time and effort various local agencies have spent on these efforts and will ensure that all relevant information will be reflected in the master plan. The bulk of 2016 was spent compiling all information and crafting a set of initial goals and objectives that will be further discussed with the community.</a:t>
            </a:r>
          </a:p>
        </p:txBody>
      </p:sp>
      <p:sp>
        <p:nvSpPr>
          <p:cNvPr id="6" name="Double Bracket 5"/>
          <p:cNvSpPr/>
          <p:nvPr/>
        </p:nvSpPr>
        <p:spPr>
          <a:xfrm>
            <a:off x="1177290" y="1874520"/>
            <a:ext cx="9258300" cy="3936920"/>
          </a:xfrm>
          <a:prstGeom prst="bracketPair">
            <a:avLst/>
          </a:prstGeom>
          <a:ln w="28575">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24103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700" dirty="0" smtClean="0">
                <a:solidFill>
                  <a:schemeClr val="accent5"/>
                </a:solidFill>
              </a:rPr>
              <a:t>4.</a:t>
            </a:r>
            <a:endParaRPr lang="en-US" sz="28700" dirty="0">
              <a:solidFill>
                <a:schemeClr val="accent5"/>
              </a:solidFill>
            </a:endParaRPr>
          </a:p>
        </p:txBody>
      </p:sp>
      <p:sp>
        <p:nvSpPr>
          <p:cNvPr id="3" name="Content Placeholder 2"/>
          <p:cNvSpPr>
            <a:spLocks noGrp="1"/>
          </p:cNvSpPr>
          <p:nvPr>
            <p:ph sz="half" idx="2"/>
          </p:nvPr>
        </p:nvSpPr>
        <p:spPr>
          <a:xfrm>
            <a:off x="5863590" y="1114107"/>
            <a:ext cx="5566410" cy="4326573"/>
          </a:xfrm>
        </p:spPr>
        <p:txBody>
          <a:bodyPr/>
          <a:lstStyle/>
          <a:p>
            <a:pPr marL="0" indent="0">
              <a:buNone/>
            </a:pPr>
            <a:r>
              <a:rPr lang="en-US" b="1" dirty="0" smtClean="0"/>
              <a:t>ZONING ORDINANCE AMENDMENTS</a:t>
            </a:r>
          </a:p>
          <a:p>
            <a:pPr marL="0" indent="0">
              <a:buNone/>
            </a:pPr>
            <a:endParaRPr lang="en-US" dirty="0"/>
          </a:p>
          <a:p>
            <a:pPr marL="0" indent="0">
              <a:buNone/>
            </a:pPr>
            <a:r>
              <a:rPr lang="en-US" dirty="0" smtClean="0"/>
              <a:t>Create text using the following:</a:t>
            </a:r>
          </a:p>
          <a:p>
            <a:r>
              <a:rPr lang="en-US" sz="2000" dirty="0"/>
              <a:t>Document the section numbers amended and indicate any work in progress</a:t>
            </a:r>
          </a:p>
          <a:p>
            <a:r>
              <a:rPr lang="en-US" sz="2000" dirty="0"/>
              <a:t>Review rezoning requests; indicate location, request description, and status</a:t>
            </a:r>
          </a:p>
          <a:p>
            <a:r>
              <a:rPr lang="en-US" sz="2000" dirty="0"/>
              <a:t>Identify any zoning ordinance updates to undertake in the upcoming year</a:t>
            </a:r>
          </a:p>
          <a:p>
            <a:pPr marL="0" indent="0">
              <a:buNone/>
            </a:pPr>
            <a:endParaRPr lang="en-US" dirty="0"/>
          </a:p>
        </p:txBody>
      </p:sp>
    </p:spTree>
    <p:extLst>
      <p:ext uri="{BB962C8B-B14F-4D97-AF65-F5344CB8AC3E}">
        <p14:creationId xmlns:p14="http://schemas.microsoft.com/office/powerpoint/2010/main" val="3116126970"/>
      </p:ext>
    </p:extLst>
  </p:cSld>
  <p:clrMapOvr>
    <a:masterClrMapping/>
  </p:clrMapOvr>
</p:sld>
</file>

<file path=ppt/theme/theme1.xml><?xml version="1.0" encoding="utf-8"?>
<a:theme xmlns:a="http://schemas.openxmlformats.org/drawingml/2006/main" name="Office Theme">
  <a:themeElements>
    <a:clrScheme name="Custom 20">
      <a:dk1>
        <a:sysClr val="windowText" lastClr="000000"/>
      </a:dk1>
      <a:lt1>
        <a:sysClr val="window" lastClr="FFFFFF"/>
      </a:lt1>
      <a:dk2>
        <a:srgbClr val="000000"/>
      </a:dk2>
      <a:lt2>
        <a:srgbClr val="FAFAF8"/>
      </a:lt2>
      <a:accent1>
        <a:srgbClr val="757070"/>
      </a:accent1>
      <a:accent2>
        <a:srgbClr val="5D9978"/>
      </a:accent2>
      <a:accent3>
        <a:srgbClr val="C7BEA5"/>
      </a:accent3>
      <a:accent4>
        <a:srgbClr val="B88570"/>
      </a:accent4>
      <a:accent5>
        <a:srgbClr val="FFD965"/>
      </a:accent5>
      <a:accent6>
        <a:srgbClr val="67995B"/>
      </a:accent6>
      <a:hlink>
        <a:srgbClr val="887C82"/>
      </a:hlink>
      <a:folHlink>
        <a:srgbClr val="887C8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363</TotalTime>
  <Words>771</Words>
  <Application>Microsoft Office PowerPoint</Application>
  <PresentationFormat>Widescreen</PresentationFormat>
  <Paragraphs>260</Paragraphs>
  <Slides>22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8" baseType="lpstr">
      <vt:lpstr>Arial</vt:lpstr>
      <vt:lpstr>Calibri</vt:lpstr>
      <vt:lpstr>Century Gothic</vt:lpstr>
      <vt:lpstr>Gill Sans MT</vt:lpstr>
      <vt:lpstr>Office Theme</vt:lpstr>
      <vt:lpstr>Worksheet</vt:lpstr>
      <vt:lpstr>(Insert name of community) Planning Commission  Annual Report</vt:lpstr>
      <vt:lpstr>Annual Report Goal</vt:lpstr>
      <vt:lpstr>1.</vt:lpstr>
      <vt:lpstr>Example</vt:lpstr>
      <vt:lpstr>2.</vt:lpstr>
      <vt:lpstr>Example</vt:lpstr>
      <vt:lpstr>3.</vt:lpstr>
      <vt:lpstr>Example</vt:lpstr>
      <vt:lpstr>4.</vt:lpstr>
      <vt:lpstr>Example</vt:lpstr>
      <vt:lpstr>5.</vt:lpstr>
      <vt:lpstr>Example</vt:lpstr>
      <vt:lpstr>6.</vt:lpstr>
      <vt:lpstr>Example</vt:lpstr>
      <vt:lpstr>7.</vt:lpstr>
      <vt:lpstr>8.</vt:lpstr>
      <vt:lpstr>Example</vt:lpstr>
      <vt:lpstr>9.</vt:lpstr>
      <vt:lpstr>Example</vt:lpstr>
      <vt:lpstr>10.</vt:lpstr>
      <vt:lpstr>Example</vt:lpstr>
      <vt:lpstr>Community Examples</vt:lpstr>
    </vt:vector>
  </TitlesOfParts>
  <Company>Michigan Economic Development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Cross (MEDC)</dc:creator>
  <cp:lastModifiedBy>Karen Wieber (MEDC)</cp:lastModifiedBy>
  <cp:revision>70</cp:revision>
  <dcterms:created xsi:type="dcterms:W3CDTF">2018-08-01T17:58:07Z</dcterms:created>
  <dcterms:modified xsi:type="dcterms:W3CDTF">2018-09-17T18:46:13Z</dcterms:modified>
</cp:coreProperties>
</file>