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Lst>
  <p:notesMasterIdLst>
    <p:notesMasterId r:id="rId22"/>
  </p:notesMasterIdLst>
  <p:sldIdLst>
    <p:sldId id="6035" r:id="rId7"/>
    <p:sldId id="6029" r:id="rId8"/>
    <p:sldId id="6027" r:id="rId9"/>
    <p:sldId id="6026" r:id="rId10"/>
    <p:sldId id="6015" r:id="rId11"/>
    <p:sldId id="6016" r:id="rId12"/>
    <p:sldId id="6032" r:id="rId13"/>
    <p:sldId id="6017" r:id="rId14"/>
    <p:sldId id="6031" r:id="rId15"/>
    <p:sldId id="6036" r:id="rId16"/>
    <p:sldId id="6033" r:id="rId17"/>
    <p:sldId id="6037" r:id="rId18"/>
    <p:sldId id="6023" r:id="rId19"/>
    <p:sldId id="6014" r:id="rId20"/>
    <p:sldId id="604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8C427-C354-E5F8-CE91-3542D8B7EE06}" name="Chelsea Beckman (MEDC)" initials="CB(" userId="S::beckmanc1@michigan.org::f4fca19b-5a5d-450a-a977-a7010d4ee9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honda Bishop (MEDC)" initials="RB(" lastIdx="7" clrIdx="0">
    <p:extLst>
      <p:ext uri="{19B8F6BF-5375-455C-9EA6-DF929625EA0E}">
        <p15:presenceInfo xmlns:p15="http://schemas.microsoft.com/office/powerpoint/2012/main" userId="S::bishopr6@michigan.org::807be4c6-565e-4964-ae1f-1c8a29b54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8"/>
    <a:srgbClr val="5791BC"/>
    <a:srgbClr val="5D5D5D"/>
    <a:srgbClr val="3397E8"/>
    <a:srgbClr val="2978B8"/>
    <a:srgbClr val="133D9D"/>
    <a:srgbClr val="156C9B"/>
    <a:srgbClr val="5A5A5A"/>
    <a:srgbClr val="2487BE"/>
    <a:srgbClr val="70B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2" autoAdjust="0"/>
    <p:restoredTop sz="75951" autoAdjust="0"/>
  </p:normalViewPr>
  <p:slideViewPr>
    <p:cSldViewPr snapToGrid="0">
      <p:cViewPr varScale="1">
        <p:scale>
          <a:sx n="80" d="100"/>
          <a:sy n="80" d="100"/>
        </p:scale>
        <p:origin x="1020" y="120"/>
      </p:cViewPr>
      <p:guideLst/>
    </p:cSldViewPr>
  </p:slideViewPr>
  <p:notesTextViewPr>
    <p:cViewPr>
      <p:scale>
        <a:sx n="1" d="1"/>
        <a:sy n="1" d="1"/>
      </p:scale>
      <p:origin x="0" y="0"/>
    </p:cViewPr>
  </p:notesTextViewPr>
  <p:sorterViewPr>
    <p:cViewPr>
      <p:scale>
        <a:sx n="100" d="100"/>
        <a:sy n="100" d="100"/>
      </p:scale>
      <p:origin x="0" y="-2226"/>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0F26FA-267D-4BFA-80D3-11AE86552B2B}" type="datetimeFigureOut">
              <a:rPr lang="en-US" smtClean="0"/>
              <a:t>1/10/2025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A858E0-C8F6-430D-A6D9-00872FA2D8E2}" type="slidenum">
              <a:rPr lang="en-US" smtClean="0"/>
              <a:t>‹#›</a:t>
            </a:fld>
            <a:endParaRPr lang="en-US"/>
          </a:p>
        </p:txBody>
      </p:sp>
    </p:spTree>
    <p:extLst>
      <p:ext uri="{BB962C8B-B14F-4D97-AF65-F5344CB8AC3E}">
        <p14:creationId xmlns:p14="http://schemas.microsoft.com/office/powerpoint/2010/main" val="395496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A858E0-C8F6-430D-A6D9-00872FA2D8E2}" type="slidenum">
              <a:rPr lang="en-US" smtClean="0"/>
              <a:t>1</a:t>
            </a:fld>
            <a:endParaRPr lang="en-US"/>
          </a:p>
        </p:txBody>
      </p:sp>
    </p:spTree>
    <p:extLst>
      <p:ext uri="{BB962C8B-B14F-4D97-AF65-F5344CB8AC3E}">
        <p14:creationId xmlns:p14="http://schemas.microsoft.com/office/powerpoint/2010/main" val="334191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0B17B-3405-07F5-351B-B264615BD98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C4E5317-51A7-910C-B691-45C49DCF91E5}"/>
              </a:ext>
            </a:extLst>
          </p:cNvPr>
          <p:cNvSpPr>
            <a:spLocks noGrp="1" noRot="1" noChangeAspect="1"/>
          </p:cNvSpPr>
          <p:nvPr>
            <p:ph type="sldImg"/>
          </p:nvPr>
        </p:nvSpPr>
        <p:spPr>
          <a:xfrm>
            <a:off x="406400" y="696913"/>
            <a:ext cx="6197600" cy="3486150"/>
          </a:xfrm>
        </p:spPr>
      </p:sp>
      <p:sp>
        <p:nvSpPr>
          <p:cNvPr id="3" name="Заметки 2">
            <a:extLst>
              <a:ext uri="{FF2B5EF4-FFF2-40B4-BE49-F238E27FC236}">
                <a16:creationId xmlns:a16="http://schemas.microsoft.com/office/drawing/2014/main" id="{9A2FF024-91AF-0F25-358D-106E21A0ACD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DABE28A4-A2BA-CCF7-F5FA-4F8E43E1114A}"/>
              </a:ext>
            </a:extLst>
          </p:cNvPr>
          <p:cNvSpPr>
            <a:spLocks noGrp="1"/>
          </p:cNvSpPr>
          <p:nvPr>
            <p:ph type="sldNum" sz="quarter" idx="10"/>
          </p:nvPr>
        </p:nvSpPr>
        <p:spPr/>
        <p:txBody>
          <a:bodyPr/>
          <a:lstStyle/>
          <a:p>
            <a:fld id="{013FC40D-6FB9-1648-B027-EAD4E7DC4F2C}" type="slidenum">
              <a:rPr lang="ru-RU" smtClean="0"/>
              <a:t>10</a:t>
            </a:fld>
            <a:endParaRPr lang="ru-RU"/>
          </a:p>
        </p:txBody>
      </p:sp>
    </p:spTree>
    <p:extLst>
      <p:ext uri="{BB962C8B-B14F-4D97-AF65-F5344CB8AC3E}">
        <p14:creationId xmlns:p14="http://schemas.microsoft.com/office/powerpoint/2010/main" val="304458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F57A-9D66-E259-7DA6-EB9C318B1A4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286B557-4AC0-6C9D-D666-40302483AC94}"/>
              </a:ext>
            </a:extLst>
          </p:cNvPr>
          <p:cNvSpPr>
            <a:spLocks noGrp="1" noRot="1" noChangeAspect="1"/>
          </p:cNvSpPr>
          <p:nvPr>
            <p:ph type="sldImg"/>
          </p:nvPr>
        </p:nvSpPr>
        <p:spPr>
          <a:xfrm>
            <a:off x="406400" y="696913"/>
            <a:ext cx="6197600" cy="3486150"/>
          </a:xfrm>
        </p:spPr>
      </p:sp>
      <p:sp>
        <p:nvSpPr>
          <p:cNvPr id="3" name="Заметки 2">
            <a:extLst>
              <a:ext uri="{FF2B5EF4-FFF2-40B4-BE49-F238E27FC236}">
                <a16:creationId xmlns:a16="http://schemas.microsoft.com/office/drawing/2014/main" id="{4415E6E3-B95E-6615-AC64-B73B608599C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64BAFD6-CC30-E436-3F7A-0C111946C7F3}"/>
              </a:ext>
            </a:extLst>
          </p:cNvPr>
          <p:cNvSpPr>
            <a:spLocks noGrp="1"/>
          </p:cNvSpPr>
          <p:nvPr>
            <p:ph type="sldNum" sz="quarter" idx="10"/>
          </p:nvPr>
        </p:nvSpPr>
        <p:spPr/>
        <p:txBody>
          <a:bodyPr/>
          <a:lstStyle/>
          <a:p>
            <a:fld id="{013FC40D-6FB9-1648-B027-EAD4E7DC4F2C}" type="slidenum">
              <a:rPr lang="ru-RU" smtClean="0"/>
              <a:t>11</a:t>
            </a:fld>
            <a:endParaRPr lang="ru-RU"/>
          </a:p>
        </p:txBody>
      </p:sp>
    </p:spTree>
    <p:extLst>
      <p:ext uri="{BB962C8B-B14F-4D97-AF65-F5344CB8AC3E}">
        <p14:creationId xmlns:p14="http://schemas.microsoft.com/office/powerpoint/2010/main" val="330400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A20DF-CDCD-2C9D-A740-E688BFE5B66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9D80707-B4AD-D6AB-97F9-950B71FC1E23}"/>
              </a:ext>
            </a:extLst>
          </p:cNvPr>
          <p:cNvSpPr>
            <a:spLocks noGrp="1" noRot="1" noChangeAspect="1"/>
          </p:cNvSpPr>
          <p:nvPr>
            <p:ph type="sldImg"/>
          </p:nvPr>
        </p:nvSpPr>
        <p:spPr>
          <a:xfrm>
            <a:off x="406400" y="696913"/>
            <a:ext cx="6197600" cy="3486150"/>
          </a:xfrm>
        </p:spPr>
      </p:sp>
      <p:sp>
        <p:nvSpPr>
          <p:cNvPr id="3" name="Заметки 2">
            <a:extLst>
              <a:ext uri="{FF2B5EF4-FFF2-40B4-BE49-F238E27FC236}">
                <a16:creationId xmlns:a16="http://schemas.microsoft.com/office/drawing/2014/main" id="{1E4CB4A2-BB2F-EC16-7A1A-894BADBE0D4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B3D6C20B-376F-5B4A-E1B7-54B522EFD57F}"/>
              </a:ext>
            </a:extLst>
          </p:cNvPr>
          <p:cNvSpPr>
            <a:spLocks noGrp="1"/>
          </p:cNvSpPr>
          <p:nvPr>
            <p:ph type="sldNum" sz="quarter" idx="10"/>
          </p:nvPr>
        </p:nvSpPr>
        <p:spPr/>
        <p:txBody>
          <a:bodyPr/>
          <a:lstStyle/>
          <a:p>
            <a:fld id="{013FC40D-6FB9-1648-B027-EAD4E7DC4F2C}" type="slidenum">
              <a:rPr lang="ru-RU" smtClean="0"/>
              <a:t>12</a:t>
            </a:fld>
            <a:endParaRPr lang="ru-RU"/>
          </a:p>
        </p:txBody>
      </p:sp>
    </p:spTree>
    <p:extLst>
      <p:ext uri="{BB962C8B-B14F-4D97-AF65-F5344CB8AC3E}">
        <p14:creationId xmlns:p14="http://schemas.microsoft.com/office/powerpoint/2010/main" val="193413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13</a:t>
            </a:fld>
            <a:endParaRPr lang="ru-RU"/>
          </a:p>
        </p:txBody>
      </p:sp>
    </p:spTree>
    <p:extLst>
      <p:ext uri="{BB962C8B-B14F-4D97-AF65-F5344CB8AC3E}">
        <p14:creationId xmlns:p14="http://schemas.microsoft.com/office/powerpoint/2010/main" val="383947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0906" y="4156664"/>
            <a:ext cx="6652860" cy="7834649"/>
          </a:xfrm>
        </p:spPr>
        <p:txBody>
          <a:bodyPr/>
          <a:lstStyle/>
          <a:p>
            <a:endParaRPr lang="en-US" dirty="0"/>
          </a:p>
        </p:txBody>
      </p:sp>
      <p:sp>
        <p:nvSpPr>
          <p:cNvPr id="4" name="Slide Number Placeholder 3"/>
          <p:cNvSpPr>
            <a:spLocks noGrp="1"/>
          </p:cNvSpPr>
          <p:nvPr>
            <p:ph type="sldNum" sz="quarter" idx="5"/>
          </p:nvPr>
        </p:nvSpPr>
        <p:spPr>
          <a:xfrm>
            <a:off x="6743180" y="9032823"/>
            <a:ext cx="160586" cy="172098"/>
          </a:xfrm>
        </p:spPr>
        <p:txBody>
          <a:bodyPr/>
          <a:lstStyle/>
          <a:p>
            <a:pPr defTabSz="931774" fontAlgn="base">
              <a:spcBef>
                <a:spcPct val="0"/>
              </a:spcBef>
              <a:spcAft>
                <a:spcPct val="0"/>
              </a:spcAft>
              <a:defRPr/>
            </a:pPr>
            <a:fld id="{3C3A632B-FBDE-46D4-BF6F-6D14421E6342}" type="slidenum">
              <a:rPr lang="en-US" sz="1100">
                <a:solidFill>
                  <a:srgbClr val="000000"/>
                </a:solidFill>
                <a:latin typeface="Arial" charset="0"/>
              </a:rPr>
              <a:pPr defTabSz="931774" fontAlgn="base">
                <a:spcBef>
                  <a:spcPct val="0"/>
                </a:spcBef>
                <a:spcAft>
                  <a:spcPct val="0"/>
                </a:spcAft>
                <a:defRPr/>
              </a:pPr>
              <a:t>14</a:t>
            </a:fld>
            <a:endParaRPr lang="en-US" sz="1100" dirty="0">
              <a:solidFill>
                <a:srgbClr val="000000"/>
              </a:solidFill>
              <a:latin typeface="Arial" charset="0"/>
            </a:endParaRPr>
          </a:p>
        </p:txBody>
      </p:sp>
    </p:spTree>
    <p:extLst>
      <p:ext uri="{BB962C8B-B14F-4D97-AF65-F5344CB8AC3E}">
        <p14:creationId xmlns:p14="http://schemas.microsoft.com/office/powerpoint/2010/main" val="198873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contact information</a:t>
            </a:r>
          </a:p>
        </p:txBody>
      </p:sp>
      <p:sp>
        <p:nvSpPr>
          <p:cNvPr id="4" name="Slide Number Placeholder 3"/>
          <p:cNvSpPr>
            <a:spLocks noGrp="1"/>
          </p:cNvSpPr>
          <p:nvPr>
            <p:ph type="sldNum" sz="quarter" idx="5"/>
          </p:nvPr>
        </p:nvSpPr>
        <p:spPr/>
        <p:txBody>
          <a:bodyPr/>
          <a:lstStyle/>
          <a:p>
            <a:fld id="{5BA858E0-C8F6-430D-A6D9-00872FA2D8E2}" type="slidenum">
              <a:rPr lang="en-US" smtClean="0"/>
              <a:t>15</a:t>
            </a:fld>
            <a:endParaRPr lang="en-US"/>
          </a:p>
        </p:txBody>
      </p:sp>
    </p:spTree>
    <p:extLst>
      <p:ext uri="{BB962C8B-B14F-4D97-AF65-F5344CB8AC3E}">
        <p14:creationId xmlns:p14="http://schemas.microsoft.com/office/powerpoint/2010/main" val="21628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900B-2018-670A-9FF8-DC5253515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25746-E156-9502-A9D0-E0534FC96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34ED1-EBCA-E87B-2219-BE0C7D125719}"/>
              </a:ext>
            </a:extLst>
          </p:cNvPr>
          <p:cNvSpPr>
            <a:spLocks noGrp="1"/>
          </p:cNvSpPr>
          <p:nvPr>
            <p:ph type="body" idx="1"/>
          </p:nvPr>
        </p:nvSpPr>
        <p:spPr>
          <a:xfrm>
            <a:off x="250906" y="4156664"/>
            <a:ext cx="6652860" cy="7834649"/>
          </a:xfrm>
        </p:spPr>
        <p:txBody>
          <a:bodyPr/>
          <a:lstStyle/>
          <a:p>
            <a:pPr>
              <a:lnSpc>
                <a:spcPct val="115000"/>
              </a:lnSpc>
              <a:spcBef>
                <a:spcPts val="611"/>
              </a:spcBef>
              <a:spcAft>
                <a:spcPts val="611"/>
              </a:spcAft>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D9B556-7429-879E-2BC2-B5279DA7A1F5}"/>
              </a:ext>
            </a:extLst>
          </p:cNvPr>
          <p:cNvSpPr>
            <a:spLocks noGrp="1"/>
          </p:cNvSpPr>
          <p:nvPr>
            <p:ph type="sldNum" sz="quarter" idx="5"/>
          </p:nvPr>
        </p:nvSpPr>
        <p:spPr>
          <a:xfrm>
            <a:off x="6743180" y="9032823"/>
            <a:ext cx="160586" cy="172098"/>
          </a:xfrm>
        </p:spPr>
        <p:txBody>
          <a:bodyPr/>
          <a:lstStyle/>
          <a:p>
            <a:pPr defTabSz="931774" fontAlgn="base">
              <a:spcBef>
                <a:spcPct val="0"/>
              </a:spcBef>
              <a:spcAft>
                <a:spcPct val="0"/>
              </a:spcAft>
              <a:defRPr/>
            </a:pPr>
            <a:fld id="{3C3A632B-FBDE-46D4-BF6F-6D14421E6342}" type="slidenum">
              <a:rPr lang="en-US" sz="1100">
                <a:solidFill>
                  <a:srgbClr val="000000"/>
                </a:solidFill>
                <a:latin typeface="Arial" charset="0"/>
              </a:rPr>
              <a:pPr defTabSz="931774" fontAlgn="base">
                <a:spcBef>
                  <a:spcPct val="0"/>
                </a:spcBef>
                <a:spcAft>
                  <a:spcPct val="0"/>
                </a:spcAft>
                <a:defRPr/>
              </a:pPr>
              <a:t>2</a:t>
            </a:fld>
            <a:endParaRPr lang="en-US" sz="1100" dirty="0">
              <a:solidFill>
                <a:srgbClr val="000000"/>
              </a:solidFill>
              <a:latin typeface="Arial" charset="0"/>
            </a:endParaRPr>
          </a:p>
        </p:txBody>
      </p:sp>
    </p:spTree>
    <p:extLst>
      <p:ext uri="{BB962C8B-B14F-4D97-AF65-F5344CB8AC3E}">
        <p14:creationId xmlns:p14="http://schemas.microsoft.com/office/powerpoint/2010/main" val="12389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34534-E114-2CA9-8CCE-82C829151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BA00E-8E1F-ADD0-357D-7DB2C7512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4D6E0-5E7B-A8EF-4706-F05DBD16CC82}"/>
              </a:ext>
            </a:extLst>
          </p:cNvPr>
          <p:cNvSpPr>
            <a:spLocks noGrp="1"/>
          </p:cNvSpPr>
          <p:nvPr>
            <p:ph type="body" idx="1"/>
          </p:nvPr>
        </p:nvSpPr>
        <p:spPr>
          <a:xfrm>
            <a:off x="250906" y="4156664"/>
            <a:ext cx="6652860" cy="7834649"/>
          </a:xfrm>
        </p:spPr>
        <p:txBody>
          <a:bodyPr/>
          <a:lstStyle/>
          <a:p>
            <a:pPr>
              <a:lnSpc>
                <a:spcPct val="115000"/>
              </a:lnSpc>
              <a:spcBef>
                <a:spcPts val="611"/>
              </a:spcBef>
              <a:spcAft>
                <a:spcPts val="611"/>
              </a:spcAft>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A49EBE8-3CD6-2668-48A6-C59F9BDD34E3}"/>
              </a:ext>
            </a:extLst>
          </p:cNvPr>
          <p:cNvSpPr>
            <a:spLocks noGrp="1"/>
          </p:cNvSpPr>
          <p:nvPr>
            <p:ph type="sldNum" sz="quarter" idx="5"/>
          </p:nvPr>
        </p:nvSpPr>
        <p:spPr>
          <a:xfrm>
            <a:off x="6743180" y="9032823"/>
            <a:ext cx="160586" cy="172098"/>
          </a:xfrm>
        </p:spPr>
        <p:txBody>
          <a:bodyPr/>
          <a:lstStyle/>
          <a:p>
            <a:pPr defTabSz="931774" fontAlgn="base">
              <a:spcBef>
                <a:spcPct val="0"/>
              </a:spcBef>
              <a:spcAft>
                <a:spcPct val="0"/>
              </a:spcAft>
              <a:defRPr/>
            </a:pPr>
            <a:fld id="{3C3A632B-FBDE-46D4-BF6F-6D14421E6342}" type="slidenum">
              <a:rPr lang="en-US" sz="1100">
                <a:solidFill>
                  <a:srgbClr val="000000"/>
                </a:solidFill>
                <a:latin typeface="Arial" charset="0"/>
              </a:rPr>
              <a:pPr defTabSz="931774" fontAlgn="base">
                <a:spcBef>
                  <a:spcPct val="0"/>
                </a:spcBef>
                <a:spcAft>
                  <a:spcPct val="0"/>
                </a:spcAft>
                <a:defRPr/>
              </a:pPr>
              <a:t>3</a:t>
            </a:fld>
            <a:endParaRPr lang="en-US" sz="1100" dirty="0">
              <a:solidFill>
                <a:srgbClr val="000000"/>
              </a:solidFill>
              <a:latin typeface="Arial" charset="0"/>
            </a:endParaRPr>
          </a:p>
        </p:txBody>
      </p:sp>
    </p:spTree>
    <p:extLst>
      <p:ext uri="{BB962C8B-B14F-4D97-AF65-F5344CB8AC3E}">
        <p14:creationId xmlns:p14="http://schemas.microsoft.com/office/powerpoint/2010/main" val="29683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02EC-20E3-D4B9-92B3-95BE384BC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E9AC8-9845-9C40-4450-242E26777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0C270-4C44-CA16-EE9E-8383E62CBE31}"/>
              </a:ext>
            </a:extLst>
          </p:cNvPr>
          <p:cNvSpPr>
            <a:spLocks noGrp="1"/>
          </p:cNvSpPr>
          <p:nvPr>
            <p:ph type="body" idx="1"/>
          </p:nvPr>
        </p:nvSpPr>
        <p:spPr>
          <a:xfrm>
            <a:off x="250906" y="4156664"/>
            <a:ext cx="6652860" cy="7834649"/>
          </a:xfrm>
        </p:spPr>
        <p:txBody>
          <a:bodyPr/>
          <a:lstStyle/>
          <a:p>
            <a:endParaRPr lang="en-US" dirty="0"/>
          </a:p>
        </p:txBody>
      </p:sp>
      <p:sp>
        <p:nvSpPr>
          <p:cNvPr id="4" name="Slide Number Placeholder 3">
            <a:extLst>
              <a:ext uri="{FF2B5EF4-FFF2-40B4-BE49-F238E27FC236}">
                <a16:creationId xmlns:a16="http://schemas.microsoft.com/office/drawing/2014/main" id="{BCD3540B-18DC-AB8C-0BBC-A83485C06572}"/>
              </a:ext>
            </a:extLst>
          </p:cNvPr>
          <p:cNvSpPr>
            <a:spLocks noGrp="1"/>
          </p:cNvSpPr>
          <p:nvPr>
            <p:ph type="sldNum" sz="quarter" idx="5"/>
          </p:nvPr>
        </p:nvSpPr>
        <p:spPr>
          <a:xfrm>
            <a:off x="6743180" y="9032823"/>
            <a:ext cx="160586" cy="172098"/>
          </a:xfrm>
        </p:spPr>
        <p:txBody>
          <a:bodyPr/>
          <a:lstStyle/>
          <a:p>
            <a:pPr defTabSz="931774" fontAlgn="base">
              <a:spcBef>
                <a:spcPct val="0"/>
              </a:spcBef>
              <a:spcAft>
                <a:spcPct val="0"/>
              </a:spcAft>
              <a:defRPr/>
            </a:pPr>
            <a:fld id="{3C3A632B-FBDE-46D4-BF6F-6D14421E6342}" type="slidenum">
              <a:rPr lang="en-US" sz="1100">
                <a:solidFill>
                  <a:srgbClr val="000000"/>
                </a:solidFill>
                <a:latin typeface="Arial" charset="0"/>
              </a:rPr>
              <a:pPr defTabSz="931774" fontAlgn="base">
                <a:spcBef>
                  <a:spcPct val="0"/>
                </a:spcBef>
                <a:spcAft>
                  <a:spcPct val="0"/>
                </a:spcAft>
                <a:defRPr/>
              </a:pPr>
              <a:t>4</a:t>
            </a:fld>
            <a:endParaRPr lang="en-US" sz="1100" dirty="0">
              <a:solidFill>
                <a:srgbClr val="000000"/>
              </a:solidFill>
              <a:latin typeface="Arial" charset="0"/>
            </a:endParaRPr>
          </a:p>
        </p:txBody>
      </p:sp>
    </p:spTree>
    <p:extLst>
      <p:ext uri="{BB962C8B-B14F-4D97-AF65-F5344CB8AC3E}">
        <p14:creationId xmlns:p14="http://schemas.microsoft.com/office/powerpoint/2010/main" val="2354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en-US" dirty="0"/>
          </a:p>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5</a:t>
            </a:fld>
            <a:endParaRPr lang="ru-RU"/>
          </a:p>
        </p:txBody>
      </p:sp>
    </p:spTree>
    <p:extLst>
      <p:ext uri="{BB962C8B-B14F-4D97-AF65-F5344CB8AC3E}">
        <p14:creationId xmlns:p14="http://schemas.microsoft.com/office/powerpoint/2010/main" val="125515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pPr marL="465887" lvl="1"/>
            <a:endParaRPr lang="en-US" dirty="0">
              <a:solidFill>
                <a:srgbClr val="44546A"/>
              </a:solidFill>
            </a:endParaRPr>
          </a:p>
        </p:txBody>
      </p:sp>
      <p:sp>
        <p:nvSpPr>
          <p:cNvPr id="4" name="Номер слайда 3"/>
          <p:cNvSpPr>
            <a:spLocks noGrp="1"/>
          </p:cNvSpPr>
          <p:nvPr>
            <p:ph type="sldNum" sz="quarter" idx="10"/>
          </p:nvPr>
        </p:nvSpPr>
        <p:spPr/>
        <p:txBody>
          <a:bodyPr/>
          <a:lstStyle/>
          <a:p>
            <a:fld id="{013FC40D-6FB9-1648-B027-EAD4E7DC4F2C}" type="slidenum">
              <a:rPr lang="ru-RU" smtClean="0"/>
              <a:t>6</a:t>
            </a:fld>
            <a:endParaRPr lang="ru-RU"/>
          </a:p>
        </p:txBody>
      </p:sp>
    </p:spTree>
    <p:extLst>
      <p:ext uri="{BB962C8B-B14F-4D97-AF65-F5344CB8AC3E}">
        <p14:creationId xmlns:p14="http://schemas.microsoft.com/office/powerpoint/2010/main" val="168354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4A8E-02B5-5DF8-7A3D-E14DB09BF09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EFC029A-3C08-1C43-AE59-081EFE653B5F}"/>
              </a:ext>
            </a:extLst>
          </p:cNvPr>
          <p:cNvSpPr>
            <a:spLocks noGrp="1" noRot="1" noChangeAspect="1"/>
          </p:cNvSpPr>
          <p:nvPr>
            <p:ph type="sldImg"/>
          </p:nvPr>
        </p:nvSpPr>
        <p:spPr>
          <a:xfrm>
            <a:off x="406400" y="696913"/>
            <a:ext cx="6197600" cy="3486150"/>
          </a:xfrm>
        </p:spPr>
      </p:sp>
      <p:sp>
        <p:nvSpPr>
          <p:cNvPr id="3" name="Заметки 2">
            <a:extLst>
              <a:ext uri="{FF2B5EF4-FFF2-40B4-BE49-F238E27FC236}">
                <a16:creationId xmlns:a16="http://schemas.microsoft.com/office/drawing/2014/main" id="{D85A1605-61A2-8EF1-621D-87463706AF14}"/>
              </a:ext>
            </a:extLst>
          </p:cNvPr>
          <p:cNvSpPr>
            <a:spLocks noGrp="1"/>
          </p:cNvSpPr>
          <p:nvPr>
            <p:ph type="body" idx="1"/>
          </p:nvPr>
        </p:nvSpPr>
        <p:spPr/>
        <p:txBody>
          <a:bodyPr/>
          <a:lstStyle/>
          <a:p>
            <a:endParaRPr lang="en-US" sz="2000" dirty="0"/>
          </a:p>
        </p:txBody>
      </p:sp>
      <p:sp>
        <p:nvSpPr>
          <p:cNvPr id="4" name="Номер слайда 3">
            <a:extLst>
              <a:ext uri="{FF2B5EF4-FFF2-40B4-BE49-F238E27FC236}">
                <a16:creationId xmlns:a16="http://schemas.microsoft.com/office/drawing/2014/main" id="{17F53380-0DCE-45D5-3D5E-F8D2A7BE9A40}"/>
              </a:ext>
            </a:extLst>
          </p:cNvPr>
          <p:cNvSpPr>
            <a:spLocks noGrp="1"/>
          </p:cNvSpPr>
          <p:nvPr>
            <p:ph type="sldNum" sz="quarter" idx="10"/>
          </p:nvPr>
        </p:nvSpPr>
        <p:spPr/>
        <p:txBody>
          <a:bodyPr/>
          <a:lstStyle/>
          <a:p>
            <a:fld id="{013FC40D-6FB9-1648-B027-EAD4E7DC4F2C}" type="slidenum">
              <a:rPr lang="ru-RU" smtClean="0"/>
              <a:t>7</a:t>
            </a:fld>
            <a:endParaRPr lang="ru-RU"/>
          </a:p>
        </p:txBody>
      </p:sp>
    </p:spTree>
    <p:extLst>
      <p:ext uri="{BB962C8B-B14F-4D97-AF65-F5344CB8AC3E}">
        <p14:creationId xmlns:p14="http://schemas.microsoft.com/office/powerpoint/2010/main" val="312381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8</a:t>
            </a:fld>
            <a:endParaRPr lang="ru-RU"/>
          </a:p>
        </p:txBody>
      </p:sp>
    </p:spTree>
    <p:extLst>
      <p:ext uri="{BB962C8B-B14F-4D97-AF65-F5344CB8AC3E}">
        <p14:creationId xmlns:p14="http://schemas.microsoft.com/office/powerpoint/2010/main" val="35991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8DBA-CBBF-FAA4-625F-8A18066A6FA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511F113-C6D1-F8AA-8DD9-BAAD7520E4DB}"/>
              </a:ext>
            </a:extLst>
          </p:cNvPr>
          <p:cNvSpPr>
            <a:spLocks noGrp="1" noRot="1" noChangeAspect="1"/>
          </p:cNvSpPr>
          <p:nvPr>
            <p:ph type="sldImg"/>
          </p:nvPr>
        </p:nvSpPr>
        <p:spPr>
          <a:xfrm>
            <a:off x="406400" y="696913"/>
            <a:ext cx="6197600" cy="3486150"/>
          </a:xfrm>
        </p:spPr>
      </p:sp>
      <p:sp>
        <p:nvSpPr>
          <p:cNvPr id="3" name="Заметки 2">
            <a:extLst>
              <a:ext uri="{FF2B5EF4-FFF2-40B4-BE49-F238E27FC236}">
                <a16:creationId xmlns:a16="http://schemas.microsoft.com/office/drawing/2014/main" id="{0D15B1D1-73AD-2793-2CDF-E461517CFFCD}"/>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8B503BAE-F22A-96A7-F53B-A734AFA7E822}"/>
              </a:ext>
            </a:extLst>
          </p:cNvPr>
          <p:cNvSpPr>
            <a:spLocks noGrp="1"/>
          </p:cNvSpPr>
          <p:nvPr>
            <p:ph type="sldNum" sz="quarter" idx="10"/>
          </p:nvPr>
        </p:nvSpPr>
        <p:spPr/>
        <p:txBody>
          <a:bodyPr/>
          <a:lstStyle/>
          <a:p>
            <a:fld id="{013FC40D-6FB9-1648-B027-EAD4E7DC4F2C}" type="slidenum">
              <a:rPr lang="ru-RU" smtClean="0"/>
              <a:t>9</a:t>
            </a:fld>
            <a:endParaRPr lang="ru-RU"/>
          </a:p>
        </p:txBody>
      </p:sp>
    </p:spTree>
    <p:extLst>
      <p:ext uri="{BB962C8B-B14F-4D97-AF65-F5344CB8AC3E}">
        <p14:creationId xmlns:p14="http://schemas.microsoft.com/office/powerpoint/2010/main" val="348157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0E19-5B6C-4E99-8347-D31CD8F6A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A27F2-4300-4791-825E-3FA2615A7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334D7B-247C-4F69-BD8D-0E9463254EEC}"/>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363B4236-C9BE-4A79-88B0-C2016BD10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FA334-FA07-421D-9EE0-689A28DA4DB1}"/>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268458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8414-EB95-426C-908A-B922746774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0E182-222A-42AD-86D7-B42F9234CE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51FB6-B467-49B8-84A5-27081F56F528}"/>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4DD7CCBA-7625-49AA-A0B1-22371046C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6B89-B921-40C5-810C-27F9896A86D5}"/>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249667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192F8-9105-4CBC-8CDC-0127AF4B5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62C89-89B0-48D9-A116-562F27F843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BBA19-9637-4EA4-9C52-C0B6EE9CFA1B}"/>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99EEF5F1-0719-4D38-9D5C-D09550ED4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A96EF-9991-421D-A4FB-1EAB103C32B5}"/>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297473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2" y="1623"/>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20EC01-320C-4973-B750-E4F01BCE2508}"/>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grpSp>
        <p:nvGrpSpPr>
          <p:cNvPr id="2" name="Group 1">
            <a:extLst>
              <a:ext uri="{FF2B5EF4-FFF2-40B4-BE49-F238E27FC236}">
                <a16:creationId xmlns:a16="http://schemas.microsoft.com/office/drawing/2014/main" id="{920517FF-EB4B-4873-B554-C3223C678C87}"/>
              </a:ext>
            </a:extLst>
          </p:cNvPr>
          <p:cNvGrpSpPr/>
          <p:nvPr userDrawn="1"/>
        </p:nvGrpSpPr>
        <p:grpSpPr>
          <a:xfrm>
            <a:off x="0" y="0"/>
            <a:ext cx="12192000" cy="6858000"/>
            <a:chOff x="0" y="0"/>
            <a:chExt cx="12192000" cy="6858000"/>
          </a:xfrm>
        </p:grpSpPr>
        <p:pic>
          <p:nvPicPr>
            <p:cNvPr id="10" name="Picture 9" descr="Front-slide.jpg">
              <a:extLst>
                <a:ext uri="{FF2B5EF4-FFF2-40B4-BE49-F238E27FC236}">
                  <a16:creationId xmlns:a16="http://schemas.microsoft.com/office/drawing/2014/main" id="{3B8D0985-589C-444F-9B3A-F23FE305EBE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1690"/>
            <a:stretch/>
          </p:blipFill>
          <p:spPr>
            <a:xfrm>
              <a:off x="0" y="0"/>
              <a:ext cx="12192000" cy="5442613"/>
            </a:xfrm>
            <a:prstGeom prst="rect">
              <a:avLst/>
            </a:prstGeom>
          </p:spPr>
        </p:pic>
        <p:pic>
          <p:nvPicPr>
            <p:cNvPr id="11" name="Picture 10" descr="Front-slide.jpg">
              <a:extLst>
                <a:ext uri="{FF2B5EF4-FFF2-40B4-BE49-F238E27FC236}">
                  <a16:creationId xmlns:a16="http://schemas.microsoft.com/office/drawing/2014/main" id="{8ADFCC8D-69EC-419A-BF1F-77E94BAA291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78310"/>
            <a:stretch/>
          </p:blipFill>
          <p:spPr>
            <a:xfrm>
              <a:off x="0" y="5350538"/>
              <a:ext cx="12192000" cy="1507462"/>
            </a:xfrm>
            <a:prstGeom prst="rect">
              <a:avLst/>
            </a:prstGeom>
          </p:spPr>
        </p:pic>
      </p:grpSp>
      <p:sp>
        <p:nvSpPr>
          <p:cNvPr id="5" name="doc id"/>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0" hangingPunct="1">
              <a:defRPr lang="x-none"/>
            </a:pPr>
            <a:endParaRPr lang="x-none" sz="1088" baseline="0" noProof="0">
              <a:solidFill>
                <a:srgbClr val="482A06"/>
              </a:solidFill>
              <a:latin typeface="+mn-lt"/>
            </a:endParaRPr>
          </a:p>
        </p:txBody>
      </p:sp>
      <p:sp>
        <p:nvSpPr>
          <p:cNvPr id="13314" name="Title"/>
          <p:cNvSpPr>
            <a:spLocks noGrp="1" noChangeArrowheads="1"/>
          </p:cNvSpPr>
          <p:nvPr userDrawn="1">
            <p:ph type="ctrTitle"/>
          </p:nvPr>
        </p:nvSpPr>
        <p:spPr bwMode="gray">
          <a:xfrm>
            <a:off x="1856924" y="4232263"/>
            <a:ext cx="8478152" cy="502445"/>
          </a:xfrm>
          <a:prstGeom prst="rect">
            <a:avLst/>
          </a:prstGeom>
        </p:spPr>
        <p:txBody>
          <a:bodyPr>
            <a:spAutoFit/>
          </a:bodyPr>
          <a:lstStyle>
            <a:lvl1pPr algn="ctr">
              <a:defRPr lang="x-none" sz="3200" b="0" baseline="0">
                <a:solidFill>
                  <a:schemeClr val="bg1"/>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1856924" y="5850661"/>
            <a:ext cx="8478152" cy="246221"/>
          </a:xfrm>
          <a:prstGeom prst="rect">
            <a:avLst/>
          </a:prstGeom>
        </p:spPr>
        <p:txBody>
          <a:bodyPr vert="horz" wrap="square" lIns="0" tIns="0" rIns="0" bIns="0" rtlCol="0">
            <a:spAutoFit/>
          </a:bodyPr>
          <a:lstStyle>
            <a:lvl1pPr algn="ctr">
              <a:defRPr lang="x-none" cap="none" noProof="0" dirty="0">
                <a:solidFill>
                  <a:schemeClr val="bg1"/>
                </a:solidFill>
                <a:latin typeface="+mj-lt"/>
              </a:defRPr>
            </a:lvl1pPr>
          </a:lstStyle>
          <a:p>
            <a:pPr lvl="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1856924" y="6309665"/>
            <a:ext cx="8478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ctr" eaLnBrk="0" hangingPunct="1">
              <a:defRPr lang="x-none"/>
            </a:pPr>
            <a:r>
              <a:rPr lang="en-US" sz="1600" baseline="0" noProof="0" dirty="0">
                <a:solidFill>
                  <a:schemeClr val="bg1"/>
                </a:solidFill>
                <a:latin typeface="+mn-lt"/>
              </a:rPr>
              <a:t>Document type | Date</a:t>
            </a:r>
          </a:p>
        </p:txBody>
      </p:sp>
    </p:spTree>
    <p:extLst>
      <p:ext uri="{BB962C8B-B14F-4D97-AF65-F5344CB8AC3E}">
        <p14:creationId xmlns:p14="http://schemas.microsoft.com/office/powerpoint/2010/main" val="346806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cNvSpPr>
            <a:spLocks noGrp="1"/>
          </p:cNvSpPr>
          <p:nvPr>
            <p:ph type="title"/>
          </p:nvPr>
        </p:nvSpPr>
        <p:spPr bwMode="gray">
          <a:xfrm>
            <a:off x="161987" y="234866"/>
            <a:ext cx="11725484"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lang="x-none" b="1" i="0" dirty="0">
                <a:latin typeface="Avenir Next LT Pro Demi" panose="020B0704020202020204" pitchFamily="34" charset="0"/>
                <a:cs typeface="Avenir Next LT Pro Demi" panose="020B0704020202020204" pitchFamily="34" charset="0"/>
              </a:defRPr>
            </a:lvl1pPr>
          </a:lstStyle>
          <a:p>
            <a:pPr lvl="0"/>
            <a:r>
              <a:rPr lang="en-US" dirty="0"/>
              <a:t>Click to edit Master title style</a:t>
            </a:r>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spTree>
    <p:extLst>
      <p:ext uri="{BB962C8B-B14F-4D97-AF65-F5344CB8AC3E}">
        <p14:creationId xmlns:p14="http://schemas.microsoft.com/office/powerpoint/2010/main" val="2107033280"/>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3F47-D8CD-475A-8F06-03A5E0183897}"/>
              </a:ext>
            </a:extLst>
          </p:cNvPr>
          <p:cNvSpPr>
            <a:spLocks noGrp="1"/>
          </p:cNvSpPr>
          <p:nvPr>
            <p:ph type="title"/>
          </p:nvPr>
        </p:nvSpPr>
        <p:spPr/>
        <p:txBody>
          <a:bodyPr/>
          <a:lstStyle>
            <a:lvl1pPr algn="ctr">
              <a:defRPr b="1" i="0">
                <a:latin typeface="Avenir Next LT Pro Demi" panose="020B0704020202020204" pitchFamily="34" charset="0"/>
                <a:cs typeface="Avenir Next LT Pro Demi" panose="020B07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44F78FB-29A9-40C8-B636-07BDEDC7877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745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8_Пользовательский макет">
    <p:spTree>
      <p:nvGrpSpPr>
        <p:cNvPr id="1" name=""/>
        <p:cNvGrpSpPr/>
        <p:nvPr/>
      </p:nvGrpSpPr>
      <p:grpSpPr>
        <a:xfrm>
          <a:off x="0" y="0"/>
          <a:ext cx="0" cy="0"/>
          <a:chOff x="0" y="0"/>
          <a:chExt cx="0" cy="0"/>
        </a:xfrm>
      </p:grpSpPr>
      <p:sp>
        <p:nvSpPr>
          <p:cNvPr id="6" name="Заголовок 1"/>
          <p:cNvSpPr>
            <a:spLocks noGrp="1"/>
          </p:cNvSpPr>
          <p:nvPr>
            <p:ph type="title" hasCustomPrompt="1"/>
          </p:nvPr>
        </p:nvSpPr>
        <p:spPr>
          <a:xfrm>
            <a:off x="800856" y="1197011"/>
            <a:ext cx="4359101" cy="1439993"/>
          </a:xfrm>
          <a:prstGeom prst="rect">
            <a:avLst/>
          </a:prstGeom>
        </p:spPr>
        <p:txBody>
          <a:bodyPr>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12" name="Текст 3"/>
          <p:cNvSpPr>
            <a:spLocks noGrp="1"/>
          </p:cNvSpPr>
          <p:nvPr>
            <p:ph type="body" sz="quarter" idx="14" hasCustomPrompt="1"/>
          </p:nvPr>
        </p:nvSpPr>
        <p:spPr>
          <a:xfrm>
            <a:off x="800939" y="3177001"/>
            <a:ext cx="4359018" cy="286810"/>
          </a:xfrm>
          <a:prstGeom prst="rect">
            <a:avLst/>
          </a:prstGeom>
        </p:spPr>
        <p:txBody>
          <a:bodyPr/>
          <a:lstStyle>
            <a:lvl1pPr>
              <a:defRPr lang="en-US" sz="1400" b="0" i="0" baseline="0" dirty="0">
                <a:solidFill>
                  <a:schemeClr val="tx2"/>
                </a:solidFill>
                <a:latin typeface="+mj-lt"/>
                <a:ea typeface="Tahoma" charset="0"/>
                <a:cs typeface="Tahoma"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93837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4131B-EC2C-4BB8-8C60-7348F3C8603E}"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18665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2" y="1623"/>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20EC01-320C-4973-B750-E4F01BCE2508}"/>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grpSp>
        <p:nvGrpSpPr>
          <p:cNvPr id="2" name="Group 1">
            <a:extLst>
              <a:ext uri="{FF2B5EF4-FFF2-40B4-BE49-F238E27FC236}">
                <a16:creationId xmlns:a16="http://schemas.microsoft.com/office/drawing/2014/main" id="{920517FF-EB4B-4873-B554-C3223C678C87}"/>
              </a:ext>
            </a:extLst>
          </p:cNvPr>
          <p:cNvGrpSpPr/>
          <p:nvPr userDrawn="1"/>
        </p:nvGrpSpPr>
        <p:grpSpPr>
          <a:xfrm>
            <a:off x="0" y="0"/>
            <a:ext cx="12192000" cy="6858000"/>
            <a:chOff x="0" y="0"/>
            <a:chExt cx="12192000" cy="6858000"/>
          </a:xfrm>
        </p:grpSpPr>
        <p:pic>
          <p:nvPicPr>
            <p:cNvPr id="10" name="Picture 9" descr="Front-slide.jpg">
              <a:extLst>
                <a:ext uri="{FF2B5EF4-FFF2-40B4-BE49-F238E27FC236}">
                  <a16:creationId xmlns:a16="http://schemas.microsoft.com/office/drawing/2014/main" id="{3B8D0985-589C-444F-9B3A-F23FE305EBE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5442613"/>
            </a:xfrm>
            <a:prstGeom prst="rect">
              <a:avLst/>
            </a:prstGeom>
          </p:spPr>
        </p:pic>
        <p:pic>
          <p:nvPicPr>
            <p:cNvPr id="11" name="Picture 10" descr="Front-slide.jpg">
              <a:extLst>
                <a:ext uri="{FF2B5EF4-FFF2-40B4-BE49-F238E27FC236}">
                  <a16:creationId xmlns:a16="http://schemas.microsoft.com/office/drawing/2014/main" id="{8ADFCC8D-69EC-419A-BF1F-77E94BAA291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5350538"/>
              <a:ext cx="12192000" cy="1507462"/>
            </a:xfrm>
            <a:prstGeom prst="rect">
              <a:avLst/>
            </a:prstGeom>
          </p:spPr>
        </p:pic>
      </p:grpSp>
      <p:sp>
        <p:nvSpPr>
          <p:cNvPr id="5" name="doc id"/>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0" hangingPunct="1">
              <a:defRPr lang="x-none"/>
            </a:pPr>
            <a:endParaRPr lang="x-none" sz="1088" baseline="0" noProof="0" dirty="0">
              <a:solidFill>
                <a:srgbClr val="482A06"/>
              </a:solidFill>
              <a:latin typeface="+mn-lt"/>
            </a:endParaRPr>
          </a:p>
        </p:txBody>
      </p:sp>
      <p:sp>
        <p:nvSpPr>
          <p:cNvPr id="13314" name="Title"/>
          <p:cNvSpPr>
            <a:spLocks noGrp="1" noChangeArrowheads="1"/>
          </p:cNvSpPr>
          <p:nvPr userDrawn="1">
            <p:ph type="ctrTitle"/>
          </p:nvPr>
        </p:nvSpPr>
        <p:spPr bwMode="gray">
          <a:xfrm>
            <a:off x="1856924" y="4232263"/>
            <a:ext cx="8478152" cy="502445"/>
          </a:xfrm>
          <a:prstGeom prst="rect">
            <a:avLst/>
          </a:prstGeom>
        </p:spPr>
        <p:txBody>
          <a:bodyPr>
            <a:spAutoFit/>
          </a:bodyPr>
          <a:lstStyle>
            <a:lvl1pPr algn="ctr">
              <a:defRPr lang="x-none" sz="3200" b="0" baseline="0">
                <a:solidFill>
                  <a:schemeClr val="bg1"/>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1856924" y="5850661"/>
            <a:ext cx="8478152" cy="246221"/>
          </a:xfrm>
          <a:prstGeom prst="rect">
            <a:avLst/>
          </a:prstGeom>
        </p:spPr>
        <p:txBody>
          <a:bodyPr vert="horz" wrap="square" lIns="0" tIns="0" rIns="0" bIns="0" rtlCol="0">
            <a:spAutoFit/>
          </a:bodyPr>
          <a:lstStyle>
            <a:lvl1pPr algn="ctr">
              <a:defRPr lang="x-none" cap="none" noProof="0" dirty="0">
                <a:solidFill>
                  <a:schemeClr val="bg1"/>
                </a:solidFill>
                <a:latin typeface="+mj-lt"/>
              </a:defRPr>
            </a:lvl1pPr>
          </a:lstStyle>
          <a:p>
            <a:pPr lvl="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1856924" y="6309665"/>
            <a:ext cx="8478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ctr" eaLnBrk="0" hangingPunct="1">
              <a:defRPr lang="x-none"/>
            </a:pPr>
            <a:r>
              <a:rPr lang="en-US" sz="1600" baseline="0" noProof="0" dirty="0">
                <a:solidFill>
                  <a:schemeClr val="bg1"/>
                </a:solidFill>
                <a:latin typeface="+mn-lt"/>
              </a:rPr>
              <a:t>Document type | Date</a:t>
            </a:r>
          </a:p>
        </p:txBody>
      </p:sp>
    </p:spTree>
    <p:extLst>
      <p:ext uri="{BB962C8B-B14F-4D97-AF65-F5344CB8AC3E}">
        <p14:creationId xmlns:p14="http://schemas.microsoft.com/office/powerpoint/2010/main" val="168538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cNvSpPr>
            <a:spLocks noGrp="1"/>
          </p:cNvSpPr>
          <p:nvPr>
            <p:ph type="title"/>
          </p:nvPr>
        </p:nvSpPr>
        <p:spPr bwMode="gray">
          <a:xfrm>
            <a:off x="161987" y="234866"/>
            <a:ext cx="11725484"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lang="x-none" b="1" i="0" dirty="0">
                <a:latin typeface="Avenir Next LT Pro Demi" panose="020B0704020202020204" pitchFamily="34" charset="0"/>
                <a:cs typeface="Avenir Next LT Pro Demi" panose="020B0704020202020204" pitchFamily="34" charset="0"/>
              </a:defRPr>
            </a:lvl1pPr>
          </a:lstStyle>
          <a:p>
            <a:pPr lvl="0"/>
            <a:r>
              <a:rPr lang="en-US" dirty="0"/>
              <a:t>Click to edit Master title style</a:t>
            </a:r>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dirty="0">
              <a:solidFill>
                <a:schemeClr val="accent6"/>
              </a:solidFill>
              <a:latin typeface="+mn-lt"/>
              <a:ea typeface="+mn-ea"/>
            </a:endParaRPr>
          </a:p>
        </p:txBody>
      </p:sp>
    </p:spTree>
    <p:extLst>
      <p:ext uri="{BB962C8B-B14F-4D97-AF65-F5344CB8AC3E}">
        <p14:creationId xmlns:p14="http://schemas.microsoft.com/office/powerpoint/2010/main" val="3326407792"/>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43663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62FD-5935-4CBD-9753-B8775A12B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C669A-74C3-4233-81B1-B908AE30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BC495-C765-47F5-A454-38A7E778DC16}"/>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1A087295-C9A7-40A9-9D93-BD03EE8DF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2E704-52DB-4DCA-83C4-63C39878D2D0}"/>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1216943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3F47-D8CD-475A-8F06-03A5E0183897}"/>
              </a:ext>
            </a:extLst>
          </p:cNvPr>
          <p:cNvSpPr>
            <a:spLocks noGrp="1"/>
          </p:cNvSpPr>
          <p:nvPr>
            <p:ph type="title"/>
          </p:nvPr>
        </p:nvSpPr>
        <p:spPr/>
        <p:txBody>
          <a:bodyPr/>
          <a:lstStyle>
            <a:lvl1pPr algn="ct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44F78FB-29A9-40C8-B636-07BDEDC787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592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19CB-8E5E-4543-BAB6-4561AD0ECFA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1625D7C-D181-5141-BEE0-FC6D4A194016}"/>
              </a:ext>
            </a:extLst>
          </p:cNvPr>
          <p:cNvSpPr>
            <a:spLocks noGrp="1"/>
          </p:cNvSpPr>
          <p:nvPr>
            <p:ph sz="half" idx="1"/>
          </p:nvPr>
        </p:nvSpPr>
        <p:spPr>
          <a:xfrm>
            <a:off x="450451" y="1825625"/>
            <a:ext cx="5569349" cy="4351338"/>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CD7C7A5-898B-DB4F-9D78-4F4E9FE6DEC3}"/>
              </a:ext>
            </a:extLst>
          </p:cNvPr>
          <p:cNvSpPr>
            <a:spLocks noGrp="1"/>
          </p:cNvSpPr>
          <p:nvPr>
            <p:ph sz="half" idx="2"/>
          </p:nvPr>
        </p:nvSpPr>
        <p:spPr>
          <a:xfrm>
            <a:off x="6172200" y="1825625"/>
            <a:ext cx="5569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83FDE1D-1251-E540-958A-60EAFC95910F}"/>
              </a:ext>
            </a:extLst>
          </p:cNvPr>
          <p:cNvSpPr>
            <a:spLocks noGrp="1"/>
          </p:cNvSpPr>
          <p:nvPr>
            <p:ph type="sldNum" sz="quarter" idx="12"/>
          </p:nvPr>
        </p:nvSpPr>
        <p:spPr>
          <a:xfrm>
            <a:off x="450451" y="6356350"/>
            <a:ext cx="3635514" cy="365125"/>
          </a:xfrm>
        </p:spPr>
        <p:txBody>
          <a:bodyPr/>
          <a:lstStyle/>
          <a:p>
            <a:pPr algn="l"/>
            <a:fld id="{75A7292C-92FA-624E-AB2D-4DBCBA9B20B3}" type="slidenum">
              <a:rPr lang="en-US" smtClean="0"/>
              <a:pPr algn="l"/>
              <a:t>‹#›</a:t>
            </a:fld>
            <a:r>
              <a:rPr lang="en-US" dirty="0"/>
              <a:t>    |    </a:t>
            </a:r>
            <a:r>
              <a:rPr lang="en-US" dirty="0" err="1">
                <a:solidFill>
                  <a:schemeClr val="bg1">
                    <a:lumMod val="50000"/>
                  </a:schemeClr>
                </a:solidFill>
                <a:cs typeface="Arial" panose="020B0604020202020204" pitchFamily="34" charset="0"/>
              </a:rPr>
              <a:t>Michigan.Gov</a:t>
            </a:r>
            <a:r>
              <a:rPr lang="en-US" dirty="0">
                <a:solidFill>
                  <a:schemeClr val="bg1">
                    <a:lumMod val="50000"/>
                  </a:schemeClr>
                </a:solidFill>
                <a:cs typeface="Arial" panose="020B0604020202020204" pitchFamily="34" charset="0"/>
              </a:rPr>
              <a:t>/</a:t>
            </a:r>
            <a:r>
              <a:rPr lang="en-US" dirty="0" err="1">
                <a:solidFill>
                  <a:schemeClr val="bg1">
                    <a:lumMod val="50000"/>
                  </a:schemeClr>
                </a:solidFill>
                <a:cs typeface="Arial" panose="020B0604020202020204" pitchFamily="34" charset="0"/>
              </a:rPr>
              <a:t>MINewEconomy</a:t>
            </a:r>
            <a:endParaRPr lang="en-US"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309451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26D-B521-4C32-9847-94246202CE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66977-14C0-4E5A-A36E-DC0BC051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2D6AB3-E9BE-4711-8652-D0E5383AB35E}"/>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03AF1DB2-C1CA-410D-95B8-3B360C9DA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57C69-2C72-4CCF-A24B-D81B7B87C5B0}"/>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154042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E479-1113-4B0B-B067-6FA5E2260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3ECBB4-F9F6-41D9-8C34-C73823A27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B9F402-C739-40FF-901D-8A3DFF9F4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02DC6-4CDF-46FE-9FB0-7A367F92C638}"/>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6" name="Footer Placeholder 5">
            <a:extLst>
              <a:ext uri="{FF2B5EF4-FFF2-40B4-BE49-F238E27FC236}">
                <a16:creationId xmlns:a16="http://schemas.microsoft.com/office/drawing/2014/main" id="{F9B39870-679B-4A46-8AFC-3755C4999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70CC9-A1A6-4467-BD80-687A3787492D}"/>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415244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5C0D-5078-4975-871F-48FEDD992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2A7C9C-5ED9-4B4B-8C65-208ADA322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F5B2A-9ACD-4EEA-9066-29BF8A667D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B17E5A-3694-4463-862C-88D2289B9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25DD7-AB68-4EF5-89EF-0F8BE8B3A4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47FA42-0896-4F96-8C9B-3BCFEA1A77AF}"/>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8" name="Footer Placeholder 7">
            <a:extLst>
              <a:ext uri="{FF2B5EF4-FFF2-40B4-BE49-F238E27FC236}">
                <a16:creationId xmlns:a16="http://schemas.microsoft.com/office/drawing/2014/main" id="{EDE285D7-BF05-47C0-A5E0-CA2527EBD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6EBA2-BC50-40CB-BC47-7647EAC84693}"/>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317867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2CE0-8FE6-4700-91C1-A10EDAF947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30E1E1-B95C-4409-B602-1AFFC19D21BA}"/>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4" name="Footer Placeholder 3">
            <a:extLst>
              <a:ext uri="{FF2B5EF4-FFF2-40B4-BE49-F238E27FC236}">
                <a16:creationId xmlns:a16="http://schemas.microsoft.com/office/drawing/2014/main" id="{933F2F74-4487-473B-B92C-78F0DB02C4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B2EC45-BDB1-4D77-9961-3F586591EE1E}"/>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112008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1AFB4-1079-4AC4-B9FE-9B6A8AAAD4C6}"/>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3" name="Footer Placeholder 2">
            <a:extLst>
              <a:ext uri="{FF2B5EF4-FFF2-40B4-BE49-F238E27FC236}">
                <a16:creationId xmlns:a16="http://schemas.microsoft.com/office/drawing/2014/main" id="{3EF2297F-A08B-4112-9254-87B246AC0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3B3E5-9622-4E27-AF2C-DF6992B4DFDA}"/>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294707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4DED-2295-429A-98D1-6DF2F7FAA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207510-71DA-4864-B180-10771E4B0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2CFD9D-11E4-4948-B893-39336D5F5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26D4F-6BF8-4F57-A3F3-A0B74D305CF8}"/>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6" name="Footer Placeholder 5">
            <a:extLst>
              <a:ext uri="{FF2B5EF4-FFF2-40B4-BE49-F238E27FC236}">
                <a16:creationId xmlns:a16="http://schemas.microsoft.com/office/drawing/2014/main" id="{564812DA-003B-4DDA-99BE-0525210A5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E9C2F-5188-4E2D-8414-CD8E9AFFD667}"/>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20082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A151-9955-4888-827C-90F54EB59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48F20C-89BB-4A01-B90C-F1D087DD7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CA397-F2DF-4E02-ADF3-11AC23BF6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1F0EB-B3A1-4068-9552-B61E84224FAB}"/>
              </a:ext>
            </a:extLst>
          </p:cNvPr>
          <p:cNvSpPr>
            <a:spLocks noGrp="1"/>
          </p:cNvSpPr>
          <p:nvPr>
            <p:ph type="dt" sz="half" idx="10"/>
          </p:nvPr>
        </p:nvSpPr>
        <p:spPr/>
        <p:txBody>
          <a:bodyPr/>
          <a:lstStyle/>
          <a:p>
            <a:fld id="{639198A8-2BFB-4054-B692-71925276CAEF}" type="datetimeFigureOut">
              <a:rPr lang="en-US" smtClean="0"/>
              <a:t>1/10/2025</a:t>
            </a:fld>
            <a:endParaRPr lang="en-US"/>
          </a:p>
        </p:txBody>
      </p:sp>
      <p:sp>
        <p:nvSpPr>
          <p:cNvPr id="6" name="Footer Placeholder 5">
            <a:extLst>
              <a:ext uri="{FF2B5EF4-FFF2-40B4-BE49-F238E27FC236}">
                <a16:creationId xmlns:a16="http://schemas.microsoft.com/office/drawing/2014/main" id="{367AD182-6EAA-47E4-A319-66C2AC3A8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EBDC5-FFF7-42B0-920A-AAA41F0A29E6}"/>
              </a:ext>
            </a:extLst>
          </p:cNvPr>
          <p:cNvSpPr>
            <a:spLocks noGrp="1"/>
          </p:cNvSpPr>
          <p:nvPr>
            <p:ph type="sldNum" sz="quarter" idx="12"/>
          </p:nvPr>
        </p:nvSpPr>
        <p:spPr/>
        <p:txBody>
          <a:bodyPr/>
          <a:lstStyle/>
          <a:p>
            <a:fld id="{4139F4FF-CDD1-4540-89D2-967033A217D7}" type="slidenum">
              <a:rPr lang="en-US" smtClean="0"/>
              <a:t>‹#›</a:t>
            </a:fld>
            <a:endParaRPr lang="en-US"/>
          </a:p>
        </p:txBody>
      </p:sp>
    </p:spTree>
    <p:extLst>
      <p:ext uri="{BB962C8B-B14F-4D97-AF65-F5344CB8AC3E}">
        <p14:creationId xmlns:p14="http://schemas.microsoft.com/office/powerpoint/2010/main" val="19388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image" Target="../media/image2.jpeg"/><Relationship Id="rId3" Type="http://schemas.openxmlformats.org/officeDocument/2006/relationships/slideLayout" Target="../slideLayouts/slideLayout14.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tags" Target="../tags/tag5.xml"/><Relationship Id="rId24" Type="http://schemas.openxmlformats.org/officeDocument/2006/relationships/oleObject" Target="../embeddings/oleObject1.bin"/><Relationship Id="rId5" Type="http://schemas.openxmlformats.org/officeDocument/2006/relationships/slideLayout" Target="../slideLayouts/slideLayout16.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15.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6.jpeg"/><Relationship Id="rId3" Type="http://schemas.openxmlformats.org/officeDocument/2006/relationships/slideLayout" Target="../slideLayouts/slideLayout19.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17.xml"/><Relationship Id="rId6" Type="http://schemas.openxmlformats.org/officeDocument/2006/relationships/theme" Target="../theme/theme3.xml"/><Relationship Id="rId11" Type="http://schemas.openxmlformats.org/officeDocument/2006/relationships/tags" Target="../tags/tag26.xml"/><Relationship Id="rId24" Type="http://schemas.openxmlformats.org/officeDocument/2006/relationships/oleObject" Target="../embeddings/oleObject1.bin"/><Relationship Id="rId5" Type="http://schemas.openxmlformats.org/officeDocument/2006/relationships/slideLayout" Target="../slideLayouts/slideLayout21.xml"/><Relationship Id="rId15" Type="http://schemas.openxmlformats.org/officeDocument/2006/relationships/tags" Target="../tags/tag30.xml"/><Relationship Id="rId23" Type="http://schemas.openxmlformats.org/officeDocument/2006/relationships/tags" Target="../tags/tag38.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slideLayout" Target="../slideLayouts/slideLayout20.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A73EB1-388F-4B1B-BD07-82C983B86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729D8-3BBB-4543-8732-F81724850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14352-2471-418C-9C01-0AF5FD98A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198A8-2BFB-4054-B692-71925276CAEF}" type="datetimeFigureOut">
              <a:rPr lang="en-US" smtClean="0"/>
              <a:t>1/10/2025</a:t>
            </a:fld>
            <a:endParaRPr lang="en-US"/>
          </a:p>
        </p:txBody>
      </p:sp>
      <p:sp>
        <p:nvSpPr>
          <p:cNvPr id="5" name="Footer Placeholder 4">
            <a:extLst>
              <a:ext uri="{FF2B5EF4-FFF2-40B4-BE49-F238E27FC236}">
                <a16:creationId xmlns:a16="http://schemas.microsoft.com/office/drawing/2014/main" id="{911D2382-FE29-431D-9BED-02B7F8BEA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5FA12-3320-458A-A6A1-BBE36389B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9F4FF-CDD1-4540-89D2-967033A217D7}" type="slidenum">
              <a:rPr lang="en-US" smtClean="0"/>
              <a:t>‹#›</a:t>
            </a:fld>
            <a:endParaRPr lang="en-US"/>
          </a:p>
        </p:txBody>
      </p:sp>
    </p:spTree>
    <p:extLst>
      <p:ext uri="{BB962C8B-B14F-4D97-AF65-F5344CB8AC3E}">
        <p14:creationId xmlns:p14="http://schemas.microsoft.com/office/powerpoint/2010/main" val="9916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grpSp>
        <p:nvGrpSpPr>
          <p:cNvPr id="5" name="Group 4">
            <a:extLst>
              <a:ext uri="{FF2B5EF4-FFF2-40B4-BE49-F238E27FC236}">
                <a16:creationId xmlns:a16="http://schemas.microsoft.com/office/drawing/2014/main" id="{9182722B-8D36-451B-BCE6-32126BE4CFAD}"/>
              </a:ext>
            </a:extLst>
          </p:cNvPr>
          <p:cNvGrpSpPr/>
          <p:nvPr userDrawn="1"/>
        </p:nvGrpSpPr>
        <p:grpSpPr>
          <a:xfrm>
            <a:off x="0" y="6325564"/>
            <a:ext cx="12192000" cy="532436"/>
            <a:chOff x="0" y="6325564"/>
            <a:chExt cx="12192000" cy="532436"/>
          </a:xfrm>
        </p:grpSpPr>
        <p:pic>
          <p:nvPicPr>
            <p:cNvPr id="63" name="Picture 62" descr="Slide-2.jpg">
              <a:extLst>
                <a:ext uri="{FF2B5EF4-FFF2-40B4-BE49-F238E27FC236}">
                  <a16:creationId xmlns:a16="http://schemas.microsoft.com/office/drawing/2014/main" id="{B804C73B-FC2F-454E-8B73-25AE43E595EE}"/>
                </a:ext>
              </a:extLst>
            </p:cNvPr>
            <p:cNvPicPr>
              <a:picLocks/>
            </p:cNvPicPr>
            <p:nvPr userDrawn="1"/>
          </p:nvPicPr>
          <p:blipFill rotWithShape="1">
            <a:blip r:embed="rId26" cstate="print">
              <a:extLst>
                <a:ext uri="{28A0092B-C50C-407E-A947-70E740481C1C}">
                  <a14:useLocalDpi xmlns:a14="http://schemas.microsoft.com/office/drawing/2010/main" val="0"/>
                </a:ext>
              </a:extLst>
            </a:blip>
            <a:srcRect l="2481" t="87528" b="4771"/>
            <a:stretch/>
          </p:blipFill>
          <p:spPr>
            <a:xfrm>
              <a:off x="0" y="6325564"/>
              <a:ext cx="11889566" cy="532436"/>
            </a:xfrm>
            <a:prstGeom prst="rect">
              <a:avLst/>
            </a:prstGeom>
          </p:spPr>
        </p:pic>
        <p:sp>
          <p:nvSpPr>
            <p:cNvPr id="4" name="Rectangle 3">
              <a:extLst>
                <a:ext uri="{FF2B5EF4-FFF2-40B4-BE49-F238E27FC236}">
                  <a16:creationId xmlns:a16="http://schemas.microsoft.com/office/drawing/2014/main" id="{4B1D452D-0315-4FD3-A8F8-8177CAC7D64E}"/>
                </a:ext>
              </a:extLst>
            </p:cNvPr>
            <p:cNvSpPr>
              <a:spLocks/>
            </p:cNvSpPr>
            <p:nvPr userDrawn="1"/>
          </p:nvSpPr>
          <p:spPr>
            <a:xfrm>
              <a:off x="11760342" y="6325564"/>
              <a:ext cx="431658" cy="532436"/>
            </a:xfrm>
            <a:prstGeom prst="rect">
              <a:avLst/>
            </a:prstGeom>
            <a:solidFill>
              <a:srgbClr val="001D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solidFill>
                  <a:schemeClr val="tx1"/>
                </a:solidFill>
              </a:endParaRPr>
            </a:p>
          </p:txBody>
        </p:sp>
      </p:grpSp>
      <p:sp>
        <p:nvSpPr>
          <p:cNvPr id="1033" name="doc id"/>
          <p:cNvSpPr>
            <a:spLocks noChangeArrowheads="1"/>
          </p:cNvSpPr>
          <p:nvPr/>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sp>
        <p:nvSpPr>
          <p:cNvPr id="19" name="Title"/>
          <p:cNvSpPr>
            <a:spLocks noGrp="1" noChangeArrowheads="1"/>
          </p:cNvSpPr>
          <p:nvPr>
            <p:ph type="title"/>
          </p:nvPr>
        </p:nvSpPr>
        <p:spPr bwMode="gray">
          <a:xfrm>
            <a:off x="161987" y="234866"/>
            <a:ext cx="11725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x-none" noProof="0" dirty="0"/>
          </a:p>
        </p:txBody>
      </p:sp>
      <p:sp>
        <p:nvSpPr>
          <p:cNvPr id="10" name="1. On-page tracker" hidden="1"/>
          <p:cNvSpPr>
            <a:spLocks noChangeArrowheads="1"/>
          </p:cNvSpPr>
          <p:nvPr userDrawn="1"/>
        </p:nvSpPr>
        <p:spPr bwMode="gray">
          <a:xfrm>
            <a:off x="161986" y="77303"/>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56168"/>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noProof="0" dirty="0">
                <a:solidFill>
                  <a:schemeClr val="accent6"/>
                </a:solidFill>
                <a:latin typeface="+mn-lt"/>
                <a:ea typeface="+mn-ea"/>
              </a:rPr>
              <a:t>Subtitle</a:t>
            </a:r>
          </a:p>
        </p:txBody>
      </p:sp>
      <p:sp>
        <p:nvSpPr>
          <p:cNvPr id="13" name="4. Footnote" hidden="1"/>
          <p:cNvSpPr txBox="1">
            <a:spLocks noChangeArrowheads="1"/>
          </p:cNvSpPr>
          <p:nvPr/>
        </p:nvSpPr>
        <p:spPr bwMode="gray">
          <a:xfrm>
            <a:off x="161986" y="6148078"/>
            <a:ext cx="11630453"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38" indent="-84138">
              <a:defRPr lang="x-none"/>
            </a:pPr>
            <a:r>
              <a:rPr lang="en-US" sz="800"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6" y="6530232"/>
            <a:ext cx="8456233"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marL="519113" indent="-519113" defTabSz="1218026">
              <a:tabLst/>
            </a:pPr>
            <a:r>
              <a:rPr lang="en-US" sz="800" baseline="0" noProof="0" dirty="0">
                <a:solidFill>
                  <a:schemeClr val="bg1"/>
                </a:solidFill>
                <a:latin typeface="+mn-lt"/>
                <a:ea typeface="+mn-ea"/>
              </a:rPr>
              <a:t>SOURCE : Source</a:t>
            </a:r>
          </a:p>
        </p:txBody>
      </p:sp>
      <p:sp>
        <p:nvSpPr>
          <p:cNvPr id="3" name="Rectangle 286"/>
          <p:cNvSpPr>
            <a:spLocks noGrp="1"/>
          </p:cNvSpPr>
          <p:nvPr userDrawn="1">
            <p:ph type="body" idx="1"/>
          </p:nvPr>
        </p:nvSpPr>
        <p:spPr bwMode="gray">
          <a:xfrm>
            <a:off x="2371623" y="2769659"/>
            <a:ext cx="5801188" cy="1231106"/>
          </a:xfrm>
          <a:prstGeom prst="rect">
            <a:avLst/>
          </a:prstGeom>
        </p:spPr>
        <p:txBody>
          <a:bodyPr vert="horz" wrap="square"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a:t>Fifth level</a:t>
            </a:r>
            <a:endParaRPr lang="en-US" dirty="0"/>
          </a:p>
        </p:txBody>
      </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59" name="LegendBoxes" hidden="1"/>
          <p:cNvGrpSpPr>
            <a:grpSpLocks/>
          </p:cNvGrpSpPr>
          <p:nvPr userDrawn="1"/>
        </p:nvGrpSpPr>
        <p:grpSpPr bwMode="auto">
          <a:xfrm>
            <a:off x="11123883" y="26995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10" name="LegendLines" hidden="1"/>
          <p:cNvGrpSpPr>
            <a:grpSpLocks/>
          </p:cNvGrpSpPr>
          <p:nvPr userDrawn="1"/>
        </p:nvGrpSpPr>
        <p:grpSpPr bwMode="auto">
          <a:xfrm>
            <a:off x="10815908" y="26995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1162465" y="26995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21" name="LegendMoons" hidden="1"/>
          <p:cNvGrpSpPr/>
          <p:nvPr userDrawn="1"/>
        </p:nvGrpSpPr>
        <p:grpSpPr bwMode="auto">
          <a:xfrm>
            <a:off x="11057041" y="269955"/>
            <a:ext cx="830430" cy="1306516"/>
            <a:chOff x="6655594" y="273840"/>
            <a:chExt cx="830430" cy="1306516"/>
          </a:xfrm>
        </p:grpSpPr>
        <p:grpSp>
          <p:nvGrpSpPr>
            <p:cNvPr id="122" name="MoonLegend1"/>
            <p:cNvGrpSpPr>
              <a:grpSpLocks noChangeAspect="1"/>
            </p:cNvGrpSpPr>
            <p:nvPr>
              <p:custDataLst>
                <p:tags r:id="rId9"/>
              </p:custDataLst>
            </p:nvPr>
          </p:nvGrpSpPr>
          <p:grpSpPr bwMode="auto">
            <a:xfrm>
              <a:off x="6655594" y="273840"/>
              <a:ext cx="209550" cy="209551"/>
              <a:chOff x="4533" y="183"/>
              <a:chExt cx="144" cy="144"/>
            </a:xfrm>
          </p:grpSpPr>
          <p:sp>
            <p:nvSpPr>
              <p:cNvPr id="140"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41"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3" name="MoonLegend2"/>
            <p:cNvGrpSpPr>
              <a:grpSpLocks noChangeAspect="1"/>
            </p:cNvGrpSpPr>
            <p:nvPr>
              <p:custDataLst>
                <p:tags r:id="rId10"/>
              </p:custDataLst>
            </p:nvPr>
          </p:nvGrpSpPr>
          <p:grpSpPr bwMode="auto">
            <a:xfrm>
              <a:off x="6655594" y="548081"/>
              <a:ext cx="209550" cy="209551"/>
              <a:chOff x="1694" y="2044"/>
              <a:chExt cx="160" cy="160"/>
            </a:xfrm>
          </p:grpSpPr>
          <p:sp>
            <p:nvSpPr>
              <p:cNvPr id="138"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9"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4" name="MoonLegend4"/>
            <p:cNvGrpSpPr>
              <a:grpSpLocks noChangeAspect="1"/>
            </p:cNvGrpSpPr>
            <p:nvPr>
              <p:custDataLst>
                <p:tags r:id="rId11"/>
              </p:custDataLst>
            </p:nvPr>
          </p:nvGrpSpPr>
          <p:grpSpPr bwMode="auto">
            <a:xfrm>
              <a:off x="6655594" y="1096563"/>
              <a:ext cx="209550" cy="209551"/>
              <a:chOff x="4495" y="1198"/>
              <a:chExt cx="160" cy="160"/>
            </a:xfrm>
          </p:grpSpPr>
          <p:sp>
            <p:nvSpPr>
              <p:cNvPr id="13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7"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5" name="MoonLegend5"/>
            <p:cNvGrpSpPr>
              <a:grpSpLocks noChangeAspect="1"/>
            </p:cNvGrpSpPr>
            <p:nvPr>
              <p:custDataLst>
                <p:tags r:id="rId12"/>
              </p:custDataLst>
            </p:nvPr>
          </p:nvGrpSpPr>
          <p:grpSpPr bwMode="auto">
            <a:xfrm>
              <a:off x="6655594" y="1370805"/>
              <a:ext cx="209550" cy="209551"/>
              <a:chOff x="4495" y="1440"/>
              <a:chExt cx="160" cy="160"/>
            </a:xfrm>
          </p:grpSpPr>
          <p:sp>
            <p:nvSpPr>
              <p:cNvPr id="134"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5"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126"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7"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8"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9"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0"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31" name="MoonLegend3"/>
            <p:cNvGrpSpPr>
              <a:grpSpLocks noChangeAspect="1"/>
            </p:cNvGrpSpPr>
            <p:nvPr>
              <p:custDataLst>
                <p:tags r:id="rId13"/>
              </p:custDataLst>
            </p:nvPr>
          </p:nvGrpSpPr>
          <p:grpSpPr bwMode="auto">
            <a:xfrm>
              <a:off x="6655594" y="822322"/>
              <a:ext cx="209550" cy="209551"/>
              <a:chOff x="4495" y="1198"/>
              <a:chExt cx="160" cy="160"/>
            </a:xfrm>
          </p:grpSpPr>
          <p:sp>
            <p:nvSpPr>
              <p:cNvPr id="132"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3"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sp>
        <p:nvSpPr>
          <p:cNvPr id="64" name="Slide Number">
            <a:extLst>
              <a:ext uri="{FF2B5EF4-FFF2-40B4-BE49-F238E27FC236}">
                <a16:creationId xmlns:a16="http://schemas.microsoft.com/office/drawing/2014/main" id="{3B83D393-875D-4B37-8310-3E73EEBC50C8}"/>
              </a:ext>
            </a:extLst>
          </p:cNvPr>
          <p:cNvSpPr txBox="1">
            <a:spLocks/>
          </p:cNvSpPr>
          <p:nvPr userDrawn="1"/>
        </p:nvSpPr>
        <p:spPr bwMode="gray">
          <a:xfrm>
            <a:off x="11762437" y="6530232"/>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en-US" sz="800" baseline="0" smtClean="0">
                <a:solidFill>
                  <a:schemeClr val="bg1"/>
                </a:solidFill>
              </a:rPr>
              <a:pPr lvl="0" algn="r"/>
              <a:t>‹#›</a:t>
            </a:fld>
            <a:endParaRPr lang="en-US" sz="800" baseline="0" dirty="0">
              <a:solidFill>
                <a:schemeClr val="bg1"/>
              </a:solidFill>
            </a:endParaRPr>
          </a:p>
        </p:txBody>
      </p:sp>
    </p:spTree>
    <p:extLst>
      <p:ext uri="{BB962C8B-B14F-4D97-AF65-F5344CB8AC3E}">
        <p14:creationId xmlns:p14="http://schemas.microsoft.com/office/powerpoint/2010/main" val="1829986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4" r:id="rId5"/>
  </p:sldLayoutIdLst>
  <p:hf sldNum="0" hdr="0"/>
  <p:txStyles>
    <p:titleStyle>
      <a:lvl1pPr algn="ctr" defTabSz="1218026" rtl="0" eaLnBrk="1" fontAlgn="base" hangingPunct="1">
        <a:spcBef>
          <a:spcPct val="0"/>
        </a:spcBef>
        <a:spcAft>
          <a:spcPct val="0"/>
        </a:spcAft>
        <a:tabLst>
          <a:tab pos="367135" algn="l"/>
        </a:tabLst>
        <a:defRPr lang="x-none" sz="2000" b="0"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5176"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3pPr>
      <a:lvl4pPr marL="612648" indent="-155448"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4pPr>
      <a:lvl5pPr marL="749808" indent="-128016" algn="l" defTabSz="1218026" rtl="0" eaLnBrk="1" fontAlgn="base" hangingPunct="1">
        <a:spcBef>
          <a:spcPct val="0"/>
        </a:spcBef>
        <a:spcAft>
          <a:spcPct val="0"/>
        </a:spcAft>
        <a:buClr>
          <a:schemeClr val="tx2"/>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dirty="0">
              <a:solidFill>
                <a:schemeClr val="tx1"/>
              </a:solidFill>
              <a:latin typeface="Arial" panose="020B0604020202020204" pitchFamily="34" charset="0"/>
              <a:ea typeface="+mn-ea"/>
              <a:cs typeface="+mn-cs"/>
              <a:sym typeface="Arial" panose="020B0604020202020204" pitchFamily="34" charset="0"/>
            </a:endParaRPr>
          </a:p>
        </p:txBody>
      </p:sp>
      <p:grpSp>
        <p:nvGrpSpPr>
          <p:cNvPr id="5" name="Group 4">
            <a:extLst>
              <a:ext uri="{FF2B5EF4-FFF2-40B4-BE49-F238E27FC236}">
                <a16:creationId xmlns:a16="http://schemas.microsoft.com/office/drawing/2014/main" id="{9182722B-8D36-451B-BCE6-32126BE4CFAD}"/>
              </a:ext>
            </a:extLst>
          </p:cNvPr>
          <p:cNvGrpSpPr/>
          <p:nvPr userDrawn="1"/>
        </p:nvGrpSpPr>
        <p:grpSpPr>
          <a:xfrm>
            <a:off x="0" y="6325564"/>
            <a:ext cx="12192000" cy="532436"/>
            <a:chOff x="0" y="6325564"/>
            <a:chExt cx="12192000" cy="532436"/>
          </a:xfrm>
        </p:grpSpPr>
        <p:pic>
          <p:nvPicPr>
            <p:cNvPr id="63" name="Picture 62" descr="Slide-2.jpg">
              <a:extLst>
                <a:ext uri="{FF2B5EF4-FFF2-40B4-BE49-F238E27FC236}">
                  <a16:creationId xmlns:a16="http://schemas.microsoft.com/office/drawing/2014/main" id="{B804C73B-FC2F-454E-8B73-25AE43E595EE}"/>
                </a:ext>
              </a:extLst>
            </p:cNvPr>
            <p:cNvPicPr>
              <a:picLocks/>
            </p:cNvPicPr>
            <p:nvPr userDrawn="1"/>
          </p:nvPicPr>
          <p:blipFill rotWithShape="1">
            <a:blip r:embed="rId26" cstate="email">
              <a:extLst>
                <a:ext uri="{28A0092B-C50C-407E-A947-70E740481C1C}">
                  <a14:useLocalDpi xmlns:a14="http://schemas.microsoft.com/office/drawing/2010/main"/>
                </a:ext>
              </a:extLst>
            </a:blip>
            <a:srcRect/>
            <a:stretch/>
          </p:blipFill>
          <p:spPr>
            <a:xfrm>
              <a:off x="0" y="6325564"/>
              <a:ext cx="11889566" cy="532436"/>
            </a:xfrm>
            <a:prstGeom prst="rect">
              <a:avLst/>
            </a:prstGeom>
          </p:spPr>
        </p:pic>
        <p:sp>
          <p:nvSpPr>
            <p:cNvPr id="4" name="Rectangle 3">
              <a:extLst>
                <a:ext uri="{FF2B5EF4-FFF2-40B4-BE49-F238E27FC236}">
                  <a16:creationId xmlns:a16="http://schemas.microsoft.com/office/drawing/2014/main" id="{4B1D452D-0315-4FD3-A8F8-8177CAC7D64E}"/>
                </a:ext>
              </a:extLst>
            </p:cNvPr>
            <p:cNvSpPr>
              <a:spLocks/>
            </p:cNvSpPr>
            <p:nvPr userDrawn="1"/>
          </p:nvSpPr>
          <p:spPr>
            <a:xfrm>
              <a:off x="11760342" y="6325564"/>
              <a:ext cx="431658" cy="532436"/>
            </a:xfrm>
            <a:prstGeom prst="rect">
              <a:avLst/>
            </a:prstGeom>
            <a:solidFill>
              <a:srgbClr val="001D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solidFill>
                  <a:schemeClr val="tx1"/>
                </a:solidFill>
              </a:endParaRPr>
            </a:p>
          </p:txBody>
        </p:sp>
      </p:grpSp>
      <p:sp>
        <p:nvSpPr>
          <p:cNvPr id="1033" name="doc id"/>
          <p:cNvSpPr>
            <a:spLocks noChangeArrowheads="1"/>
          </p:cNvSpPr>
          <p:nvPr/>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dirty="0">
              <a:solidFill>
                <a:schemeClr val="accent6"/>
              </a:solidFill>
              <a:latin typeface="+mn-lt"/>
              <a:ea typeface="+mn-ea"/>
            </a:endParaRPr>
          </a:p>
        </p:txBody>
      </p:sp>
      <p:sp>
        <p:nvSpPr>
          <p:cNvPr id="19" name="Title"/>
          <p:cNvSpPr>
            <a:spLocks noGrp="1" noChangeArrowheads="1"/>
          </p:cNvSpPr>
          <p:nvPr>
            <p:ph type="title"/>
          </p:nvPr>
        </p:nvSpPr>
        <p:spPr bwMode="gray">
          <a:xfrm>
            <a:off x="161987" y="234866"/>
            <a:ext cx="11725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x-none" noProof="0" dirty="0"/>
          </a:p>
        </p:txBody>
      </p:sp>
      <p:sp>
        <p:nvSpPr>
          <p:cNvPr id="10" name="1. On-page tracker" hidden="1"/>
          <p:cNvSpPr>
            <a:spLocks noChangeArrowheads="1"/>
          </p:cNvSpPr>
          <p:nvPr userDrawn="1"/>
        </p:nvSpPr>
        <p:spPr bwMode="gray">
          <a:xfrm>
            <a:off x="161986" y="77303"/>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56168"/>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noProof="0" dirty="0">
                <a:solidFill>
                  <a:schemeClr val="accent6"/>
                </a:solidFill>
                <a:latin typeface="+mn-lt"/>
                <a:ea typeface="+mn-ea"/>
              </a:rPr>
              <a:t>Subtitle</a:t>
            </a:r>
          </a:p>
        </p:txBody>
      </p:sp>
      <p:sp>
        <p:nvSpPr>
          <p:cNvPr id="13" name="4. Footnote" hidden="1"/>
          <p:cNvSpPr txBox="1">
            <a:spLocks noChangeArrowheads="1"/>
          </p:cNvSpPr>
          <p:nvPr/>
        </p:nvSpPr>
        <p:spPr bwMode="gray">
          <a:xfrm>
            <a:off x="161986" y="6148078"/>
            <a:ext cx="11630453"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38" indent="-84138">
              <a:defRPr lang="x-none"/>
            </a:pPr>
            <a:r>
              <a:rPr lang="en-US" sz="800"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6" y="6530232"/>
            <a:ext cx="8456233"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marL="519113" indent="-519113" defTabSz="1218026">
              <a:tabLst/>
            </a:pPr>
            <a:r>
              <a:rPr lang="en-US" sz="800" baseline="0" noProof="0" dirty="0">
                <a:solidFill>
                  <a:schemeClr val="bg1"/>
                </a:solidFill>
                <a:latin typeface="+mn-lt"/>
                <a:ea typeface="+mn-ea"/>
              </a:rPr>
              <a:t>SOURCE : Source</a:t>
            </a:r>
          </a:p>
        </p:txBody>
      </p:sp>
      <p:sp>
        <p:nvSpPr>
          <p:cNvPr id="3" name="Rectangle 286"/>
          <p:cNvSpPr>
            <a:spLocks noGrp="1"/>
          </p:cNvSpPr>
          <p:nvPr userDrawn="1">
            <p:ph type="body" idx="1"/>
          </p:nvPr>
        </p:nvSpPr>
        <p:spPr bwMode="gray">
          <a:xfrm>
            <a:off x="2371623" y="2769659"/>
            <a:ext cx="5801188" cy="1231106"/>
          </a:xfrm>
          <a:prstGeom prst="rect">
            <a:avLst/>
          </a:prstGeom>
        </p:spPr>
        <p:txBody>
          <a:bodyPr vert="horz" wrap="square"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a:t>Fifth level</a:t>
            </a:r>
            <a:endParaRPr lang="en-US" dirty="0"/>
          </a:p>
        </p:txBody>
      </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dirty="0">
                  <a:latin typeface="+mn-lt"/>
                  <a:ea typeface="+mn-ea"/>
                </a:rPr>
                <a:t>Title</a:t>
              </a:r>
            </a:p>
            <a:p>
              <a:r>
                <a:rPr lang="x-none" sz="1600" baseline="0" noProof="0" dirty="0">
                  <a:solidFill>
                    <a:schemeClr val="accent6"/>
                  </a:solidFill>
                  <a:latin typeface="+mn-lt"/>
                  <a:ea typeface="+mn-ea"/>
                </a:rPr>
                <a:t>Unit of measure</a:t>
              </a:r>
            </a:p>
          </p:txBody>
        </p:sp>
      </p:grpSp>
      <p:grpSp>
        <p:nvGrpSpPr>
          <p:cNvPr id="59" name="LegendBoxes" hidden="1"/>
          <p:cNvGrpSpPr>
            <a:grpSpLocks/>
          </p:cNvGrpSpPr>
          <p:nvPr userDrawn="1"/>
        </p:nvGrpSpPr>
        <p:grpSpPr bwMode="auto">
          <a:xfrm>
            <a:off x="11123883" y="26995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10" name="LegendLines" hidden="1"/>
          <p:cNvGrpSpPr>
            <a:grpSpLocks/>
          </p:cNvGrpSpPr>
          <p:nvPr userDrawn="1"/>
        </p:nvGrpSpPr>
        <p:grpSpPr bwMode="auto">
          <a:xfrm>
            <a:off x="10815908" y="26995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1162465" y="26995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21" name="LegendMoons" hidden="1"/>
          <p:cNvGrpSpPr/>
          <p:nvPr userDrawn="1"/>
        </p:nvGrpSpPr>
        <p:grpSpPr bwMode="auto">
          <a:xfrm>
            <a:off x="11057041" y="269955"/>
            <a:ext cx="830430" cy="1306516"/>
            <a:chOff x="6655594" y="273840"/>
            <a:chExt cx="830430" cy="1306516"/>
          </a:xfrm>
        </p:grpSpPr>
        <p:grpSp>
          <p:nvGrpSpPr>
            <p:cNvPr id="122" name="MoonLegend1"/>
            <p:cNvGrpSpPr>
              <a:grpSpLocks noChangeAspect="1"/>
            </p:cNvGrpSpPr>
            <p:nvPr>
              <p:custDataLst>
                <p:tags r:id="rId9"/>
              </p:custDataLst>
            </p:nvPr>
          </p:nvGrpSpPr>
          <p:grpSpPr bwMode="auto">
            <a:xfrm>
              <a:off x="6655594" y="273840"/>
              <a:ext cx="209550" cy="209551"/>
              <a:chOff x="4533" y="183"/>
              <a:chExt cx="144" cy="144"/>
            </a:xfrm>
          </p:grpSpPr>
          <p:sp>
            <p:nvSpPr>
              <p:cNvPr id="140"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41"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3" name="MoonLegend2"/>
            <p:cNvGrpSpPr>
              <a:grpSpLocks noChangeAspect="1"/>
            </p:cNvGrpSpPr>
            <p:nvPr>
              <p:custDataLst>
                <p:tags r:id="rId10"/>
              </p:custDataLst>
            </p:nvPr>
          </p:nvGrpSpPr>
          <p:grpSpPr bwMode="auto">
            <a:xfrm>
              <a:off x="6655594" y="548081"/>
              <a:ext cx="209550" cy="209551"/>
              <a:chOff x="1694" y="2044"/>
              <a:chExt cx="160" cy="160"/>
            </a:xfrm>
          </p:grpSpPr>
          <p:sp>
            <p:nvSpPr>
              <p:cNvPr id="138"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9"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4" name="MoonLegend4"/>
            <p:cNvGrpSpPr>
              <a:grpSpLocks noChangeAspect="1"/>
            </p:cNvGrpSpPr>
            <p:nvPr>
              <p:custDataLst>
                <p:tags r:id="rId11"/>
              </p:custDataLst>
            </p:nvPr>
          </p:nvGrpSpPr>
          <p:grpSpPr bwMode="auto">
            <a:xfrm>
              <a:off x="6655594" y="1096563"/>
              <a:ext cx="209550" cy="209551"/>
              <a:chOff x="4495" y="1198"/>
              <a:chExt cx="160" cy="160"/>
            </a:xfrm>
          </p:grpSpPr>
          <p:sp>
            <p:nvSpPr>
              <p:cNvPr id="13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7"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25" name="MoonLegend5"/>
            <p:cNvGrpSpPr>
              <a:grpSpLocks noChangeAspect="1"/>
            </p:cNvGrpSpPr>
            <p:nvPr>
              <p:custDataLst>
                <p:tags r:id="rId12"/>
              </p:custDataLst>
            </p:nvPr>
          </p:nvGrpSpPr>
          <p:grpSpPr bwMode="auto">
            <a:xfrm>
              <a:off x="6655594" y="1370805"/>
              <a:ext cx="209550" cy="209551"/>
              <a:chOff x="4495" y="1440"/>
              <a:chExt cx="160" cy="160"/>
            </a:xfrm>
          </p:grpSpPr>
          <p:sp>
            <p:nvSpPr>
              <p:cNvPr id="134"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5"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126"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7"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8"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29"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0"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31" name="MoonLegend3"/>
            <p:cNvGrpSpPr>
              <a:grpSpLocks noChangeAspect="1"/>
            </p:cNvGrpSpPr>
            <p:nvPr>
              <p:custDataLst>
                <p:tags r:id="rId13"/>
              </p:custDataLst>
            </p:nvPr>
          </p:nvGrpSpPr>
          <p:grpSpPr bwMode="auto">
            <a:xfrm>
              <a:off x="6655594" y="822322"/>
              <a:ext cx="209550" cy="209551"/>
              <a:chOff x="4495" y="1198"/>
              <a:chExt cx="160" cy="160"/>
            </a:xfrm>
          </p:grpSpPr>
          <p:sp>
            <p:nvSpPr>
              <p:cNvPr id="132"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33"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sp>
        <p:nvSpPr>
          <p:cNvPr id="64" name="Slide Number">
            <a:extLst>
              <a:ext uri="{FF2B5EF4-FFF2-40B4-BE49-F238E27FC236}">
                <a16:creationId xmlns:a16="http://schemas.microsoft.com/office/drawing/2014/main" id="{3B83D393-875D-4B37-8310-3E73EEBC50C8}"/>
              </a:ext>
            </a:extLst>
          </p:cNvPr>
          <p:cNvSpPr txBox="1">
            <a:spLocks/>
          </p:cNvSpPr>
          <p:nvPr userDrawn="1"/>
        </p:nvSpPr>
        <p:spPr bwMode="gray">
          <a:xfrm>
            <a:off x="11762437" y="6530232"/>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en-US" sz="800" baseline="0" smtClean="0">
                <a:solidFill>
                  <a:schemeClr val="bg1"/>
                </a:solidFill>
              </a:rPr>
              <a:pPr lvl="0" algn="r"/>
              <a:t>‹#›</a:t>
            </a:fld>
            <a:endParaRPr lang="en-US" sz="800" baseline="0" dirty="0">
              <a:solidFill>
                <a:schemeClr val="bg1"/>
              </a:solidFill>
            </a:endParaRPr>
          </a:p>
        </p:txBody>
      </p:sp>
    </p:spTree>
    <p:extLst>
      <p:ext uri="{BB962C8B-B14F-4D97-AF65-F5344CB8AC3E}">
        <p14:creationId xmlns:p14="http://schemas.microsoft.com/office/powerpoint/2010/main" val="9923854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3" r:id="rId4"/>
    <p:sldLayoutId id="2147483675" r:id="rId5"/>
  </p:sldLayoutIdLst>
  <p:hf sldNum="0" hdr="0"/>
  <p:txStyles>
    <p:titleStyle>
      <a:lvl1pPr algn="ctr" defTabSz="1218026" rtl="0" eaLnBrk="1" fontAlgn="base" hangingPunct="1">
        <a:spcBef>
          <a:spcPct val="0"/>
        </a:spcBef>
        <a:spcAft>
          <a:spcPct val="0"/>
        </a:spcAft>
        <a:tabLst>
          <a:tab pos="367135" algn="l"/>
        </a:tabLst>
        <a:defRPr lang="x-none" sz="2000" b="0"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5176"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3pPr>
      <a:lvl4pPr marL="612648" indent="-155448"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4pPr>
      <a:lvl5pPr marL="749808" indent="-128016" algn="l" defTabSz="1218026" rtl="0" eaLnBrk="1" fontAlgn="base" hangingPunct="1">
        <a:spcBef>
          <a:spcPct val="0"/>
        </a:spcBef>
        <a:spcAft>
          <a:spcPct val="0"/>
        </a:spcAft>
        <a:buClr>
          <a:schemeClr val="tx2"/>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www.miplace.org/small-business/match-on-mai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hyperlink" Target="https://www.miplace.org/4aa5f7/globalassets/documents/small-business/mom-fy25/appendix-d-business-scoring-guidelines_fy25.pdf" TargetMode="External"/><Relationship Id="rId13" Type="http://schemas.openxmlformats.org/officeDocument/2006/relationships/image" Target="../media/image22.png"/><Relationship Id="rId3" Type="http://schemas.openxmlformats.org/officeDocument/2006/relationships/hyperlink" Target="https://www.miplace.org/small-business/match-on-main/" TargetMode="External"/><Relationship Id="rId7" Type="http://schemas.openxmlformats.org/officeDocument/2006/relationships/hyperlink" Target="https://www.miplace.org/4aa5f7/globalassets/documents/small-business/mom-fy25/appendix-c_local-business-worksheet_fy25.pdf" TargetMode="External"/><Relationship Id="rId12" Type="http://schemas.openxmlformats.org/officeDocument/2006/relationships/hyperlink" Target="https://www.miplace.org/4abe09/globalassets/documents/small-business/mom-fy25/exhibit-a_--msf-approved-guidelines.pdf"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hyperlink" Target="https://www.miplace.org/4aa49a/globalassets/documents/small-business/mom-fy25/appendix-b_applicant-worksheet_fy25.pdf" TargetMode="External"/><Relationship Id="rId11" Type="http://schemas.openxmlformats.org/officeDocument/2006/relationships/hyperlink" Target="https://www.miplace.org/4aa49a/globalassets/documents/small-business/mom-fy25/appendix-g---msf-background-certification.pdf" TargetMode="External"/><Relationship Id="rId5" Type="http://schemas.openxmlformats.org/officeDocument/2006/relationships/hyperlink" Target="https://www.miplace.org/4aa49a/globalassets/documents/small-business/mom-fy25/appendix-a_fact-sheet_fy25.pdf" TargetMode="External"/><Relationship Id="rId10" Type="http://schemas.openxmlformats.org/officeDocument/2006/relationships/hyperlink" Target="https://www.miplace.org/4aa5f7/globalassets/documents/small-business/mom-fy25/mom_timeline_fy25.pdf" TargetMode="External"/><Relationship Id="rId4" Type="http://schemas.openxmlformats.org/officeDocument/2006/relationships/hyperlink" Target="https://www.miplace.org/4aa49a/globalassets/documents/small-business/mom-fy25/mom_program-guide_fy25.pdf" TargetMode="External"/><Relationship Id="rId9" Type="http://schemas.openxmlformats.org/officeDocument/2006/relationships/hyperlink" Target="https://www.miplace.org/4aa5f7/globalassets/documents/small-business/mom-fy25/appendix-e_grant-disbursement-request-final-report-form.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34F0-82DD-2C4D-7FA0-3FE3E66054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6DD53A-A4F3-2DD9-F814-CE7307A216D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6B357D0-B0FE-B45F-55CA-4C7BC4B3F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05" y="-312333"/>
            <a:ext cx="13386410" cy="7543800"/>
          </a:xfrm>
          <a:prstGeom prst="rect">
            <a:avLst/>
          </a:prstGeom>
        </p:spPr>
      </p:pic>
      <p:sp>
        <p:nvSpPr>
          <p:cNvPr id="5" name="TextBox 4">
            <a:extLst>
              <a:ext uri="{FF2B5EF4-FFF2-40B4-BE49-F238E27FC236}">
                <a16:creationId xmlns:a16="http://schemas.microsoft.com/office/drawing/2014/main" id="{E9C8A26C-46E6-4BF3-EA8E-17723F6B5CF3}"/>
              </a:ext>
            </a:extLst>
          </p:cNvPr>
          <p:cNvSpPr txBox="1"/>
          <p:nvPr/>
        </p:nvSpPr>
        <p:spPr>
          <a:xfrm>
            <a:off x="2411929" y="3393213"/>
            <a:ext cx="7478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Arial"/>
              </a:rPr>
              <a:t>FY25 </a:t>
            </a:r>
            <a:r>
              <a:rPr kumimoji="0" lang="en-US" sz="2000" b="1" i="0" u="none" strike="noStrike" kern="1200" cap="none" spc="0" normalizeH="0" baseline="0" noProof="0" dirty="0">
                <a:ln>
                  <a:noFill/>
                </a:ln>
                <a:solidFill>
                  <a:srgbClr val="FFFFFF"/>
                </a:solidFill>
                <a:effectLst/>
                <a:uLnTx/>
                <a:uFillTx/>
                <a:latin typeface="Arial"/>
                <a:ea typeface="+mn-ea"/>
                <a:cs typeface="+mn-cs"/>
              </a:rPr>
              <a:t>FUNDING ROUND</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CA6125DD-DACC-9E45-D970-2646BAFF9966}"/>
              </a:ext>
            </a:extLst>
          </p:cNvPr>
          <p:cNvCxnSpPr/>
          <p:nvPr/>
        </p:nvCxnSpPr>
        <p:spPr>
          <a:xfrm>
            <a:off x="3886197" y="3803890"/>
            <a:ext cx="4641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A0DD5E-9924-8C6C-FB19-B9A0EDC62072}"/>
              </a:ext>
            </a:extLst>
          </p:cNvPr>
          <p:cNvSpPr txBox="1"/>
          <p:nvPr/>
        </p:nvSpPr>
        <p:spPr>
          <a:xfrm>
            <a:off x="779315" y="2862760"/>
            <a:ext cx="10744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MATCH ON MAIN</a:t>
            </a:r>
          </a:p>
        </p:txBody>
      </p:sp>
      <p:pic>
        <p:nvPicPr>
          <p:cNvPr id="8" name="Picture 7" descr="A screenshot of a cell phone&#10;&#10;Description automatically generated">
            <a:extLst>
              <a:ext uri="{FF2B5EF4-FFF2-40B4-BE49-F238E27FC236}">
                <a16:creationId xmlns:a16="http://schemas.microsoft.com/office/drawing/2014/main" id="{ABDCFB83-BF76-EF29-8AEA-77BFCBC68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57" y="687162"/>
            <a:ext cx="2385626" cy="1797917"/>
          </a:xfrm>
          <a:prstGeom prst="rect">
            <a:avLst/>
          </a:prstGeom>
        </p:spPr>
      </p:pic>
      <p:sp>
        <p:nvSpPr>
          <p:cNvPr id="9" name="TextBox 8">
            <a:extLst>
              <a:ext uri="{FF2B5EF4-FFF2-40B4-BE49-F238E27FC236}">
                <a16:creationId xmlns:a16="http://schemas.microsoft.com/office/drawing/2014/main" id="{822A0B49-B178-0330-0641-B4ACD99C7B1B}"/>
              </a:ext>
            </a:extLst>
          </p:cNvPr>
          <p:cNvSpPr txBox="1"/>
          <p:nvPr/>
        </p:nvSpPr>
        <p:spPr>
          <a:xfrm>
            <a:off x="779315" y="3997686"/>
            <a:ext cx="10744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SMALL BUSINESS SERVICES</a:t>
            </a:r>
          </a:p>
        </p:txBody>
      </p:sp>
    </p:spTree>
    <p:extLst>
      <p:ext uri="{BB962C8B-B14F-4D97-AF65-F5344CB8AC3E}">
        <p14:creationId xmlns:p14="http://schemas.microsoft.com/office/powerpoint/2010/main" val="198244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70B4-0FE7-03B0-C633-2A5029BE8052}"/>
            </a:ext>
          </a:extLst>
        </p:cNvPr>
        <p:cNvGrpSpPr/>
        <p:nvPr/>
      </p:nvGrpSpPr>
      <p:grpSpPr>
        <a:xfrm>
          <a:off x="0" y="0"/>
          <a:ext cx="0" cy="0"/>
          <a:chOff x="0" y="0"/>
          <a:chExt cx="0" cy="0"/>
        </a:xfrm>
      </p:grpSpPr>
      <p:sp>
        <p:nvSpPr>
          <p:cNvPr id="10" name="object 6">
            <a:extLst>
              <a:ext uri="{FF2B5EF4-FFF2-40B4-BE49-F238E27FC236}">
                <a16:creationId xmlns:a16="http://schemas.microsoft.com/office/drawing/2014/main" id="{4D29C05D-A52C-959F-5783-3BF04FBD97FC}"/>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Budget</a:t>
            </a:r>
          </a:p>
        </p:txBody>
      </p:sp>
      <p:sp>
        <p:nvSpPr>
          <p:cNvPr id="5" name="TextBox 4">
            <a:extLst>
              <a:ext uri="{FF2B5EF4-FFF2-40B4-BE49-F238E27FC236}">
                <a16:creationId xmlns:a16="http://schemas.microsoft.com/office/drawing/2014/main" id="{D75B3848-1DDD-DB26-31A9-35131A38A7C5}"/>
              </a:ext>
            </a:extLst>
          </p:cNvPr>
          <p:cNvSpPr txBox="1"/>
          <p:nvPr/>
        </p:nvSpPr>
        <p:spPr>
          <a:xfrm>
            <a:off x="774700" y="2159000"/>
            <a:ext cx="5938334" cy="2585323"/>
          </a:xfrm>
          <a:prstGeom prst="rect">
            <a:avLst/>
          </a:prstGeom>
          <a:noFill/>
        </p:spPr>
        <p:txBody>
          <a:bodyPr wrap="square" rtlCol="0">
            <a:spAutoFit/>
          </a:bodyPr>
          <a:lstStyle/>
          <a:p>
            <a:r>
              <a:rPr lang="en-US" dirty="0">
                <a:latin typeface="+mj-lt"/>
                <a:cs typeface="Arial" panose="020B0604020202020204" pitchFamily="34" charset="0"/>
              </a:rPr>
              <a:t>Provide a detailed list of all items and cost of the work to be performed or the items to be purchased that will support a reimbursement request from the Match on Main dollars. Be specific by providing vendor, items and quantity, and cost.</a:t>
            </a:r>
          </a:p>
          <a:p>
            <a:endParaRPr lang="en-US" dirty="0">
              <a:latin typeface="+mj-lt"/>
              <a:cs typeface="Arial" panose="020B0604020202020204" pitchFamily="34" charset="0"/>
            </a:endParaRPr>
          </a:p>
          <a:p>
            <a:r>
              <a:rPr lang="en-US" dirty="0">
                <a:latin typeface="+mj-lt"/>
                <a:cs typeface="Arial" panose="020B0604020202020204" pitchFamily="34" charset="0"/>
              </a:rPr>
              <a:t>Third-Party Project Cost Estimates are </a:t>
            </a:r>
            <a:r>
              <a:rPr lang="en-US" b="1" dirty="0">
                <a:solidFill>
                  <a:srgbClr val="C00000"/>
                </a:solidFill>
                <a:latin typeface="+mj-lt"/>
                <a:cs typeface="Arial" panose="020B0604020202020204" pitchFamily="34" charset="0"/>
              </a:rPr>
              <a:t>REQUIRED</a:t>
            </a:r>
            <a:r>
              <a:rPr lang="en-US" dirty="0">
                <a:latin typeface="+mj-lt"/>
                <a:cs typeface="Arial" panose="020B0604020202020204" pitchFamily="34" charset="0"/>
              </a:rPr>
              <a:t>. All costs associated with the proposed project should be reflected in the required third-party cost estimates</a:t>
            </a:r>
          </a:p>
        </p:txBody>
      </p:sp>
      <p:sp>
        <p:nvSpPr>
          <p:cNvPr id="11" name="TextBox 10">
            <a:extLst>
              <a:ext uri="{FF2B5EF4-FFF2-40B4-BE49-F238E27FC236}">
                <a16:creationId xmlns:a16="http://schemas.microsoft.com/office/drawing/2014/main" id="{57225A74-13BB-D68C-4185-713A505A12BA}"/>
              </a:ext>
            </a:extLst>
          </p:cNvPr>
          <p:cNvSpPr txBox="1"/>
          <p:nvPr/>
        </p:nvSpPr>
        <p:spPr>
          <a:xfrm>
            <a:off x="764340" y="1366328"/>
            <a:ext cx="5938334" cy="646331"/>
          </a:xfrm>
          <a:prstGeom prst="rect">
            <a:avLst/>
          </a:prstGeom>
          <a:noFill/>
        </p:spPr>
        <p:txBody>
          <a:bodyPr wrap="square" rtlCol="0">
            <a:spAutoFit/>
          </a:bodyPr>
          <a:lstStyle/>
          <a:p>
            <a:r>
              <a:rPr lang="en-US" dirty="0">
                <a:latin typeface="+mj-lt"/>
              </a:rPr>
              <a:t>The Local Business Worksheet provides a budget page that is critical to the success of the project.</a:t>
            </a:r>
          </a:p>
        </p:txBody>
      </p:sp>
      <p:pic>
        <p:nvPicPr>
          <p:cNvPr id="4" name="Picture 3">
            <a:extLst>
              <a:ext uri="{FF2B5EF4-FFF2-40B4-BE49-F238E27FC236}">
                <a16:creationId xmlns:a16="http://schemas.microsoft.com/office/drawing/2014/main" id="{AA6CCC53-9346-D832-8BD6-9D18819975B2}"/>
              </a:ext>
            </a:extLst>
          </p:cNvPr>
          <p:cNvPicPr>
            <a:picLocks noChangeAspect="1"/>
          </p:cNvPicPr>
          <p:nvPr/>
        </p:nvPicPr>
        <p:blipFill>
          <a:blip r:embed="rId3"/>
          <a:stretch>
            <a:fillRect/>
          </a:stretch>
        </p:blipFill>
        <p:spPr>
          <a:xfrm rot="811039">
            <a:off x="7783574" y="1100128"/>
            <a:ext cx="3581137" cy="508406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ED73BDD-F720-9E0F-55EF-C61570331D33}"/>
              </a:ext>
            </a:extLst>
          </p:cNvPr>
          <p:cNvSpPr txBox="1"/>
          <p:nvPr/>
        </p:nvSpPr>
        <p:spPr>
          <a:xfrm>
            <a:off x="774700" y="4890664"/>
            <a:ext cx="6023142" cy="1200329"/>
          </a:xfrm>
          <a:prstGeom prst="rect">
            <a:avLst/>
          </a:prstGeom>
          <a:noFill/>
          <a:ln>
            <a:solidFill>
              <a:schemeClr val="accent4">
                <a:lumMod val="90000"/>
                <a:lumOff val="10000"/>
              </a:schemeClr>
            </a:solidFill>
          </a:ln>
        </p:spPr>
        <p:txBody>
          <a:bodyPr wrap="square">
            <a:spAutoFit/>
          </a:bodyPr>
          <a:lstStyle/>
          <a:p>
            <a:r>
              <a:rPr lang="en-US" sz="1800" b="1" kern="100" dirty="0">
                <a:solidFill>
                  <a:srgbClr val="002060"/>
                </a:solidFill>
                <a:effectLst/>
                <a:ea typeface="Aptos" panose="020B0004020202020204" pitchFamily="34" charset="0"/>
                <a:cs typeface="Times New Roman" panose="02020603050405020304" pitchFamily="18" charset="0"/>
              </a:rPr>
              <a:t>Tip</a:t>
            </a:r>
            <a:r>
              <a:rPr lang="en-US" sz="1800" kern="100" dirty="0">
                <a:solidFill>
                  <a:srgbClr val="002060"/>
                </a:solidFill>
                <a:effectLst/>
                <a:ea typeface="Aptos" panose="020B0004020202020204" pitchFamily="34" charset="0"/>
                <a:cs typeface="Times New Roman" panose="02020603050405020304" pitchFamily="18" charset="0"/>
              </a:rPr>
              <a:t>: Ensure </a:t>
            </a:r>
            <a:r>
              <a:rPr lang="en-US" kern="100" dirty="0">
                <a:solidFill>
                  <a:srgbClr val="002060"/>
                </a:solidFill>
                <a:ea typeface="Aptos" panose="020B0004020202020204" pitchFamily="34" charset="0"/>
                <a:cs typeface="Times New Roman" panose="02020603050405020304" pitchFamily="18" charset="0"/>
              </a:rPr>
              <a:t>that to provide information about how you will fund the project prior to receiving the grant and the gap between the awarded amount and the total cost of the project (if any). </a:t>
            </a:r>
            <a:endParaRPr lang="en-US" sz="1800" kern="100" dirty="0">
              <a:solidFill>
                <a:srgbClr val="002060"/>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179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A0D2C-266B-B8DE-8C0E-7DBC708289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A8853E-B776-6121-285E-96AD143F9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429" y="2398309"/>
            <a:ext cx="3415989" cy="3415989"/>
          </a:xfrm>
          <a:prstGeom prst="rect">
            <a:avLst/>
          </a:prstGeom>
        </p:spPr>
      </p:pic>
      <p:sp>
        <p:nvSpPr>
          <p:cNvPr id="10" name="object 6">
            <a:extLst>
              <a:ext uri="{FF2B5EF4-FFF2-40B4-BE49-F238E27FC236}">
                <a16:creationId xmlns:a16="http://schemas.microsoft.com/office/drawing/2014/main" id="{6CEFA21F-AA24-AAB7-B824-13B0DDF48805}"/>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Calculating Project &amp; Private Investment</a:t>
            </a:r>
          </a:p>
        </p:txBody>
      </p:sp>
      <p:sp>
        <p:nvSpPr>
          <p:cNvPr id="6" name="TextBox 5">
            <a:extLst>
              <a:ext uri="{FF2B5EF4-FFF2-40B4-BE49-F238E27FC236}">
                <a16:creationId xmlns:a16="http://schemas.microsoft.com/office/drawing/2014/main" id="{E855B30A-4F46-2086-4136-8E0FDC1DD5EF}"/>
              </a:ext>
            </a:extLst>
          </p:cNvPr>
          <p:cNvSpPr txBox="1"/>
          <p:nvPr/>
        </p:nvSpPr>
        <p:spPr>
          <a:xfrm>
            <a:off x="828597" y="1449418"/>
            <a:ext cx="8849112" cy="1981120"/>
          </a:xfrm>
          <a:prstGeom prst="rect">
            <a:avLst/>
          </a:prstGeom>
          <a:noFill/>
        </p:spPr>
        <p:txBody>
          <a:bodyPr wrap="square">
            <a:spAutoFit/>
          </a:bodyPr>
          <a:lstStyle/>
          <a:p>
            <a:pPr marL="0" marR="0">
              <a:lnSpc>
                <a:spcPct val="115000"/>
              </a:lnSpc>
              <a:spcAft>
                <a:spcPts val="800"/>
              </a:spcAft>
            </a:pPr>
            <a:r>
              <a:rPr lang="en-US" sz="1800" dirty="0">
                <a:effectLst/>
                <a:latin typeface="Avenir Next LT Pro" panose="020B0504020202020204" pitchFamily="34" charset="0"/>
                <a:ea typeface="Calibri" panose="020F0502020204030204" pitchFamily="34" charset="0"/>
                <a:cs typeface="Arial" panose="020B0604020202020204" pitchFamily="34" charset="0"/>
              </a:rPr>
              <a:t>A boutique retailer plans to broaden their offerings by adding new product lines, requiring an investment of $27,500 in inventory. To finance this, they intend to apply for the maximum $25,000 grant available from MoM, contributing a 10% match ($2,500) from their funds. The application should include $27,500 in validated quotes from suppliers as proof of the planned expenditure.  In this case the Private Investment would be $2,500.</a:t>
            </a:r>
          </a:p>
        </p:txBody>
      </p:sp>
      <p:grpSp>
        <p:nvGrpSpPr>
          <p:cNvPr id="2" name="Group 1">
            <a:extLst>
              <a:ext uri="{FF2B5EF4-FFF2-40B4-BE49-F238E27FC236}">
                <a16:creationId xmlns:a16="http://schemas.microsoft.com/office/drawing/2014/main" id="{3BDB8851-1584-3C20-2215-7D2FF66AEE3F}"/>
              </a:ext>
            </a:extLst>
          </p:cNvPr>
          <p:cNvGrpSpPr/>
          <p:nvPr/>
        </p:nvGrpSpPr>
        <p:grpSpPr>
          <a:xfrm>
            <a:off x="828597" y="3790627"/>
            <a:ext cx="6667500" cy="1477328"/>
            <a:chOff x="1003300" y="4330700"/>
            <a:chExt cx="6667500" cy="1477328"/>
          </a:xfrm>
        </p:grpSpPr>
        <p:sp>
          <p:nvSpPr>
            <p:cNvPr id="9" name="TextBox 8">
              <a:extLst>
                <a:ext uri="{FF2B5EF4-FFF2-40B4-BE49-F238E27FC236}">
                  <a16:creationId xmlns:a16="http://schemas.microsoft.com/office/drawing/2014/main" id="{716B5634-9D30-07CF-764E-E60ABECF59D3}"/>
                </a:ext>
              </a:extLst>
            </p:cNvPr>
            <p:cNvSpPr txBox="1"/>
            <p:nvPr/>
          </p:nvSpPr>
          <p:spPr>
            <a:xfrm>
              <a:off x="1003300" y="4330700"/>
              <a:ext cx="6667500" cy="1477328"/>
            </a:xfrm>
            <a:prstGeom prst="rect">
              <a:avLst/>
            </a:prstGeom>
            <a:noFill/>
          </p:spPr>
          <p:txBody>
            <a:bodyPr wrap="square" rtlCol="0">
              <a:spAutoFit/>
            </a:bodyPr>
            <a:lstStyle/>
            <a:p>
              <a:pPr marL="342900" indent="-342900">
                <a:buAutoNum type="alphaUcPeriod"/>
                <a:tabLst>
                  <a:tab pos="4521200" algn="l"/>
                </a:tabLst>
              </a:pPr>
              <a:r>
                <a:rPr lang="en-US" dirty="0"/>
                <a:t>Total MoM Grant Sought (including 10% match)	</a:t>
              </a:r>
            </a:p>
            <a:p>
              <a:pPr marL="342900" indent="-342900">
                <a:buAutoNum type="alphaUcPeriod"/>
                <a:tabLst>
                  <a:tab pos="4521200" algn="l"/>
                </a:tabLst>
              </a:pPr>
              <a:r>
                <a:rPr lang="en-US" dirty="0"/>
                <a:t>Total expenses not covered by the grant	</a:t>
              </a:r>
            </a:p>
            <a:p>
              <a:pPr marL="342900" indent="-342900">
                <a:buAutoNum type="alphaUcPeriod"/>
                <a:tabLst>
                  <a:tab pos="4521200" algn="l"/>
                </a:tabLst>
              </a:pPr>
              <a:r>
                <a:rPr lang="en-US" dirty="0"/>
                <a:t>Total Project Cost	</a:t>
              </a:r>
            </a:p>
            <a:p>
              <a:pPr marL="342900" indent="-342900">
                <a:buAutoNum type="alphaUcPeriod"/>
                <a:tabLst>
                  <a:tab pos="4521200" algn="l"/>
                </a:tabLst>
              </a:pPr>
              <a:r>
                <a:rPr lang="en-US" dirty="0"/>
                <a:t>MoM Grant Request	</a:t>
              </a:r>
            </a:p>
            <a:p>
              <a:pPr marL="342900" indent="-342900">
                <a:buAutoNum type="alphaUcPeriod"/>
                <a:tabLst>
                  <a:tab pos="4521200" algn="l"/>
                </a:tabLst>
              </a:pPr>
              <a:r>
                <a:rPr lang="en-US" b="1" dirty="0"/>
                <a:t>Total Private Investment</a:t>
              </a:r>
              <a:r>
                <a:rPr lang="en-US" dirty="0"/>
                <a:t>	</a:t>
              </a:r>
            </a:p>
          </p:txBody>
        </p:sp>
        <p:sp>
          <p:nvSpPr>
            <p:cNvPr id="11" name="TextBox 10">
              <a:extLst>
                <a:ext uri="{FF2B5EF4-FFF2-40B4-BE49-F238E27FC236}">
                  <a16:creationId xmlns:a16="http://schemas.microsoft.com/office/drawing/2014/main" id="{91DD857E-11E2-3AA7-6356-C50E0F832285}"/>
                </a:ext>
              </a:extLst>
            </p:cNvPr>
            <p:cNvSpPr txBox="1"/>
            <p:nvPr/>
          </p:nvSpPr>
          <p:spPr>
            <a:xfrm>
              <a:off x="5816600" y="4330700"/>
              <a:ext cx="1663700" cy="1477328"/>
            </a:xfrm>
            <a:prstGeom prst="rect">
              <a:avLst/>
            </a:prstGeom>
            <a:noFill/>
          </p:spPr>
          <p:txBody>
            <a:bodyPr wrap="square" rtlCol="0">
              <a:spAutoFit/>
            </a:bodyPr>
            <a:lstStyle/>
            <a:p>
              <a:pPr algn="r"/>
              <a:r>
                <a:rPr lang="en-US" dirty="0"/>
                <a:t>$27,500</a:t>
              </a:r>
            </a:p>
            <a:p>
              <a:pPr algn="r"/>
              <a:r>
                <a:rPr lang="en-US" dirty="0"/>
                <a:t>$0</a:t>
              </a:r>
            </a:p>
            <a:p>
              <a:pPr algn="r"/>
              <a:r>
                <a:rPr lang="en-US" u="sng" dirty="0"/>
                <a:t>$ 27,500</a:t>
              </a:r>
            </a:p>
            <a:p>
              <a:pPr algn="r"/>
              <a:r>
                <a:rPr lang="en-US" dirty="0"/>
                <a:t>$25,000</a:t>
              </a:r>
            </a:p>
            <a:p>
              <a:pPr algn="r"/>
              <a:r>
                <a:rPr lang="en-US" b="1" dirty="0"/>
                <a:t>$2,500</a:t>
              </a:r>
            </a:p>
          </p:txBody>
        </p:sp>
      </p:grpSp>
    </p:spTree>
    <p:extLst>
      <p:ext uri="{BB962C8B-B14F-4D97-AF65-F5344CB8AC3E}">
        <p14:creationId xmlns:p14="http://schemas.microsoft.com/office/powerpoint/2010/main" val="259099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D90A0-1FA3-5F21-7B5F-C4A252119308}"/>
            </a:ext>
          </a:extLst>
        </p:cNvPr>
        <p:cNvGrpSpPr/>
        <p:nvPr/>
      </p:nvGrpSpPr>
      <p:grpSpPr>
        <a:xfrm>
          <a:off x="0" y="0"/>
          <a:ext cx="0" cy="0"/>
          <a:chOff x="0" y="0"/>
          <a:chExt cx="0" cy="0"/>
        </a:xfrm>
      </p:grpSpPr>
      <p:sp>
        <p:nvSpPr>
          <p:cNvPr id="10" name="object 6">
            <a:extLst>
              <a:ext uri="{FF2B5EF4-FFF2-40B4-BE49-F238E27FC236}">
                <a16:creationId xmlns:a16="http://schemas.microsoft.com/office/drawing/2014/main" id="{1CD72147-8446-BA0A-0212-E1E0D43476D0}"/>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Ready for Submission?</a:t>
            </a:r>
          </a:p>
        </p:txBody>
      </p:sp>
      <p:pic>
        <p:nvPicPr>
          <p:cNvPr id="3" name="Picture 2" descr="Shape&#10;&#10;Description automatically generated with medium confidence">
            <a:extLst>
              <a:ext uri="{FF2B5EF4-FFF2-40B4-BE49-F238E27FC236}">
                <a16:creationId xmlns:a16="http://schemas.microsoft.com/office/drawing/2014/main" id="{C640F516-615F-1698-C180-622207764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251" y="3902928"/>
            <a:ext cx="4076630" cy="2547894"/>
          </a:xfrm>
          <a:prstGeom prst="rect">
            <a:avLst/>
          </a:prstGeom>
        </p:spPr>
      </p:pic>
      <p:sp>
        <p:nvSpPr>
          <p:cNvPr id="5" name="TextBox 4">
            <a:extLst>
              <a:ext uri="{FF2B5EF4-FFF2-40B4-BE49-F238E27FC236}">
                <a16:creationId xmlns:a16="http://schemas.microsoft.com/office/drawing/2014/main" id="{BFB010D7-BA26-12CB-DA5D-391BABA34F42}"/>
              </a:ext>
            </a:extLst>
          </p:cNvPr>
          <p:cNvSpPr txBox="1"/>
          <p:nvPr/>
        </p:nvSpPr>
        <p:spPr>
          <a:xfrm>
            <a:off x="723899" y="1517411"/>
            <a:ext cx="10744200" cy="4130361"/>
          </a:xfrm>
          <a:prstGeom prst="rect">
            <a:avLst/>
          </a:prstGeom>
          <a:noFill/>
        </p:spPr>
        <p:txBody>
          <a:bodyPr wrap="square">
            <a:spAutoFit/>
          </a:bodyPr>
          <a:lstStyle/>
          <a:p>
            <a:pPr marL="0" marR="0">
              <a:lnSpc>
                <a:spcPct val="115000"/>
              </a:lnSpc>
              <a:spcAft>
                <a:spcPts val="600"/>
              </a:spcAft>
            </a:pPr>
            <a:r>
              <a:rPr lang="en-US" sz="1800" dirty="0">
                <a:effectLst/>
                <a:ea typeface="Calibri" panose="020F0502020204030204" pitchFamily="34" charset="0"/>
                <a:cs typeface="Arial" panose="020B0604020202020204" pitchFamily="34" charset="0"/>
              </a:rPr>
              <a:t>Applicants are encouraged to use the provided templates and gather all necessary attachments (see the list below) before starting the online submission process. </a:t>
            </a:r>
          </a:p>
          <a:p>
            <a:pPr marL="285750" indent="-285750">
              <a:buFont typeface="Arial" panose="020B0604020202020204" pitchFamily="34" charset="0"/>
              <a:buChar char="•"/>
            </a:pPr>
            <a:r>
              <a:rPr lang="en-US" dirty="0"/>
              <a:t>Online application will be available at: </a:t>
            </a:r>
            <a:r>
              <a:rPr lang="en-US" dirty="0">
                <a:hlinkClick r:id="rId4">
                  <a:extLst>
                    <a:ext uri="{A12FA001-AC4F-418D-AE19-62706E023703}">
                      <ahyp:hlinkClr xmlns:ahyp="http://schemas.microsoft.com/office/drawing/2018/hyperlinkcolor" val="tx"/>
                    </a:ext>
                  </a:extLst>
                </a:hlinkClick>
              </a:rPr>
              <a:t>www.miplace.org/small-business/match-on-main</a:t>
            </a:r>
            <a:r>
              <a:rPr lang="en-US" dirty="0"/>
              <a:t> beginning </a:t>
            </a:r>
            <a:r>
              <a:rPr lang="en-US" b="1" dirty="0"/>
              <a:t>January 20, 2025</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t>The applications ask informational and narrative questions about the applicant organization and narrative questions about the project and the local small business.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application requires several attachments including: </a:t>
            </a:r>
          </a:p>
          <a:p>
            <a:pPr marL="742950" lvl="1" indent="-285750">
              <a:buFont typeface="Arial" panose="020B0604020202020204" pitchFamily="34" charset="0"/>
              <a:buChar char="•"/>
            </a:pPr>
            <a:r>
              <a:rPr lang="en-US" dirty="0"/>
              <a:t>Applicant and local business worksheets, </a:t>
            </a:r>
          </a:p>
          <a:p>
            <a:pPr marL="742950" lvl="1" indent="-285750">
              <a:buFont typeface="Arial" panose="020B0604020202020204" pitchFamily="34" charset="0"/>
              <a:buChar char="•"/>
            </a:pPr>
            <a:r>
              <a:rPr lang="en-US" dirty="0"/>
              <a:t>Before photos (a minimum of 3) of the project, </a:t>
            </a:r>
          </a:p>
          <a:p>
            <a:pPr marL="742950" lvl="1" indent="-285750">
              <a:buFont typeface="Arial" panose="020B0604020202020204" pitchFamily="34" charset="0"/>
              <a:buChar char="•"/>
            </a:pPr>
            <a:r>
              <a:rPr lang="en-US" dirty="0"/>
              <a:t>Third-party cost estimates, </a:t>
            </a:r>
          </a:p>
          <a:p>
            <a:pPr marL="742950" lvl="1" indent="-285750">
              <a:buFont typeface="Arial" panose="020B0604020202020204" pitchFamily="34" charset="0"/>
              <a:buChar char="•"/>
            </a:pPr>
            <a:r>
              <a:rPr lang="en-US" dirty="0"/>
              <a:t>Business plan (optional for existing businesses, required for </a:t>
            </a:r>
            <a:br>
              <a:rPr lang="en-US" dirty="0"/>
            </a:br>
            <a:r>
              <a:rPr lang="en-US" dirty="0"/>
              <a:t>businesses open less than a year or startups).  </a:t>
            </a:r>
          </a:p>
        </p:txBody>
      </p:sp>
      <p:sp>
        <p:nvSpPr>
          <p:cNvPr id="6" name="TextBox 5">
            <a:extLst>
              <a:ext uri="{FF2B5EF4-FFF2-40B4-BE49-F238E27FC236}">
                <a16:creationId xmlns:a16="http://schemas.microsoft.com/office/drawing/2014/main" id="{AD8BC995-9A18-4158-2B83-E8D02DC4EA25}"/>
              </a:ext>
            </a:extLst>
          </p:cNvPr>
          <p:cNvSpPr txBox="1"/>
          <p:nvPr/>
        </p:nvSpPr>
        <p:spPr>
          <a:xfrm>
            <a:off x="723899" y="3582592"/>
            <a:ext cx="7515205"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lvl="1"/>
            <a:endParaRPr lang="en-US" b="1" dirty="0"/>
          </a:p>
        </p:txBody>
      </p:sp>
    </p:spTree>
    <p:extLst>
      <p:ext uri="{BB962C8B-B14F-4D97-AF65-F5344CB8AC3E}">
        <p14:creationId xmlns:p14="http://schemas.microsoft.com/office/powerpoint/2010/main" val="212179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4A8B238E-173A-4B1B-B222-3A7CF206ABF9}"/>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MEDC Review</a:t>
            </a:r>
          </a:p>
        </p:txBody>
      </p:sp>
      <p:sp>
        <p:nvSpPr>
          <p:cNvPr id="5" name="TextBox 4">
            <a:extLst>
              <a:ext uri="{FF2B5EF4-FFF2-40B4-BE49-F238E27FC236}">
                <a16:creationId xmlns:a16="http://schemas.microsoft.com/office/drawing/2014/main" id="{E821A775-8F27-4B9E-CDF8-925FA82046AF}"/>
              </a:ext>
            </a:extLst>
          </p:cNvPr>
          <p:cNvSpPr txBox="1"/>
          <p:nvPr/>
        </p:nvSpPr>
        <p:spPr>
          <a:xfrm>
            <a:off x="473912" y="1387470"/>
            <a:ext cx="5850688" cy="3731342"/>
          </a:xfrm>
          <a:prstGeom prst="rect">
            <a:avLst/>
          </a:prstGeom>
          <a:noFill/>
        </p:spPr>
        <p:txBody>
          <a:bodyPr wrap="square" rtlCol="0">
            <a:spAutoFit/>
          </a:bodyPr>
          <a:lstStyle/>
          <a:p>
            <a:pPr marL="292100" indent="-292100"/>
            <a:r>
              <a:rPr lang="en-US" sz="1600" b="1" kern="100" dirty="0">
                <a:effectLst/>
                <a:latin typeface="Avenir Next LT Pro Demi" panose="020B0704020202020204" pitchFamily="34" charset="0"/>
                <a:ea typeface="Calibri" panose="020F0502020204030204" pitchFamily="34" charset="0"/>
                <a:cs typeface="Arial" panose="020B0604020202020204" pitchFamily="34" charset="0"/>
              </a:rPr>
              <a:t>Applicant Evaluation Considerations</a:t>
            </a:r>
          </a:p>
          <a:p>
            <a:pPr marL="292100" indent="-292100"/>
            <a:endParaRPr lang="en-US" sz="1600" b="1" kern="100" dirty="0">
              <a:effectLst/>
              <a:latin typeface="Avenir Next LT Pro Light" panose="020B03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History of administrative track record of past MoM grant management</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History of supporting businesses within the district where the eligible business is located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Alignment of selected business and proposed project with mission, vision and/or strategic priorities of the applicant organization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Demonstrated administrative capacity and plan for program management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Transparency of process used to select the business included in the Match on Main application  </a:t>
            </a:r>
            <a:b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b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04A3040-C57B-0BEB-1092-9674155F7037}"/>
              </a:ext>
            </a:extLst>
          </p:cNvPr>
          <p:cNvSpPr txBox="1"/>
          <p:nvPr/>
        </p:nvSpPr>
        <p:spPr>
          <a:xfrm>
            <a:off x="6324600" y="1373519"/>
            <a:ext cx="5402580" cy="2958182"/>
          </a:xfrm>
          <a:prstGeom prst="rect">
            <a:avLst/>
          </a:prstGeom>
          <a:noFill/>
        </p:spPr>
        <p:txBody>
          <a:bodyPr wrap="square">
            <a:spAutoFit/>
          </a:bodyPr>
          <a:lstStyle/>
          <a:p>
            <a:r>
              <a:rPr lang="en-US" sz="1600" b="1" kern="100" dirty="0">
                <a:effectLst/>
                <a:latin typeface="Avenir Next LT Pro Demi" panose="020B0704020202020204" pitchFamily="34" charset="0"/>
                <a:ea typeface="Calibri" panose="020F0502020204030204" pitchFamily="34" charset="0"/>
                <a:cs typeface="Arial" panose="020B0604020202020204" pitchFamily="34" charset="0"/>
              </a:rPr>
              <a:t>Small Business Evaluation Considerations</a:t>
            </a:r>
          </a:p>
          <a:p>
            <a:pPr>
              <a:lnSpc>
                <a:spcPct val="107000"/>
              </a:lnSpc>
            </a:pP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Clarity and completeness of project scope documentation, including cost estimates and budget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Private investment by the selected business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Additional resources leveraged to support the business and/or proposed project  </a:t>
            </a:r>
          </a:p>
          <a:p>
            <a:pPr marL="285750" indent="-285750">
              <a:lnSpc>
                <a:spcPct val="107000"/>
              </a:lnSpc>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Impact Match on Main funds will have on the selected business </a:t>
            </a:r>
          </a:p>
          <a:p>
            <a:pPr marL="285750" indent="-285750">
              <a:lnSpc>
                <a:spcPct val="107000"/>
              </a:lnSpc>
              <a:spcAft>
                <a:spcPts val="800"/>
              </a:spcAft>
              <a:buFont typeface="Arial" panose="020B0604020202020204" pitchFamily="34" charset="0"/>
              <a:buChar char="•"/>
            </a:pPr>
            <a:r>
              <a:rPr lang="en-US" sz="1600" kern="100" dirty="0">
                <a:effectLst/>
                <a:latin typeface="Avenir Next LT Pro Light" panose="020B0304020202020204" pitchFamily="34" charset="0"/>
                <a:ea typeface="Calibri" panose="020F0502020204030204" pitchFamily="34" charset="0"/>
                <a:cs typeface="Arial" panose="020B0604020202020204" pitchFamily="34" charset="0"/>
              </a:rPr>
              <a:t>Availability of private sources funding to implement project prior to Match on Main grant reimbursement </a:t>
            </a:r>
          </a:p>
        </p:txBody>
      </p:sp>
      <p:sp>
        <p:nvSpPr>
          <p:cNvPr id="9" name="TextBox 8">
            <a:extLst>
              <a:ext uri="{FF2B5EF4-FFF2-40B4-BE49-F238E27FC236}">
                <a16:creationId xmlns:a16="http://schemas.microsoft.com/office/drawing/2014/main" id="{0D36C4D5-4D11-1BD4-BB58-B006F562AF2F}"/>
              </a:ext>
            </a:extLst>
          </p:cNvPr>
          <p:cNvSpPr txBox="1"/>
          <p:nvPr/>
        </p:nvSpPr>
        <p:spPr>
          <a:xfrm>
            <a:off x="1028699" y="5368331"/>
            <a:ext cx="10134599" cy="738664"/>
          </a:xfrm>
          <a:prstGeom prst="rect">
            <a:avLst/>
          </a:prstGeom>
          <a:noFill/>
        </p:spPr>
        <p:txBody>
          <a:bodyPr wrap="square">
            <a:spAutoFit/>
          </a:bodyPr>
          <a:lstStyle/>
          <a:p>
            <a:pPr algn="just"/>
            <a:r>
              <a:rPr lang="en-US" sz="1400" dirty="0">
                <a:latin typeface="Avenir Next LT Pro Light" panose="020B0304020202020204" pitchFamily="34" charset="0"/>
              </a:rPr>
              <a:t>Additional considerations may include the geographic distribution of funds across state regions and the location of eligible businesses in disadvantaged areas, as defined by State Opportunity Zones or HUB Zones.</a:t>
            </a:r>
          </a:p>
          <a:p>
            <a:pPr algn="just"/>
            <a:r>
              <a:rPr lang="en-US" sz="1400" dirty="0">
                <a:effectLst/>
                <a:latin typeface="+mj-lt"/>
                <a:ea typeface="Calibri" panose="020F0502020204030204" pitchFamily="34"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1A6C0F8B-472C-FEBE-9F37-FF2D34ED68EC}"/>
              </a:ext>
            </a:extLst>
          </p:cNvPr>
          <p:cNvCxnSpPr/>
          <p:nvPr/>
        </p:nvCxnSpPr>
        <p:spPr>
          <a:xfrm>
            <a:off x="6300541" y="1387470"/>
            <a:ext cx="0" cy="340109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76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p>
            <a:pPr algn="l"/>
            <a:r>
              <a:rPr lang="en-US" sz="3600" kern="1200" dirty="0">
                <a:solidFill>
                  <a:schemeClr val="bg1"/>
                </a:solidFill>
                <a:latin typeface="Avenir Next LT Pro Demi" panose="020B0704020202020204" pitchFamily="34" charset="0"/>
              </a:rPr>
              <a:t>RESOURCES</a:t>
            </a:r>
            <a:endParaRPr sz="3600" kern="1200" dirty="0">
              <a:solidFill>
                <a:schemeClr val="bg1"/>
              </a:solidFill>
              <a:latin typeface="Avenir Next LT Pro Demi" panose="020B0704020202020204" pitchFamily="34" charset="0"/>
            </a:endParaRPr>
          </a:p>
        </p:txBody>
      </p:sp>
      <p:sp>
        <p:nvSpPr>
          <p:cNvPr id="9" name="TextBox 8">
            <a:extLst>
              <a:ext uri="{FF2B5EF4-FFF2-40B4-BE49-F238E27FC236}">
                <a16:creationId xmlns:a16="http://schemas.microsoft.com/office/drawing/2014/main" id="{627B6F3A-5FDF-3CA1-BAC7-DCB3B305BC51}"/>
              </a:ext>
            </a:extLst>
          </p:cNvPr>
          <p:cNvSpPr txBox="1"/>
          <p:nvPr/>
        </p:nvSpPr>
        <p:spPr>
          <a:xfrm>
            <a:off x="864321" y="1715882"/>
            <a:ext cx="6247482" cy="3911840"/>
          </a:xfrm>
          <a:prstGeom prst="rect">
            <a:avLst/>
          </a:prstGeom>
          <a:noFill/>
        </p:spPr>
        <p:txBody>
          <a:bodyPr wrap="square">
            <a:spAutoFit/>
          </a:bodyPr>
          <a:lstStyle/>
          <a:p>
            <a:pPr lvl="0">
              <a:spcAft>
                <a:spcPts val="1200"/>
              </a:spcAft>
            </a:pPr>
            <a:r>
              <a:rPr lang="en-US" sz="2000" b="1" dirty="0">
                <a:latin typeface="Avenir Next LT Pro Demi" panose="020B0704020202020204" pitchFamily="34" charset="0"/>
              </a:rPr>
              <a:t>Additional Information</a:t>
            </a:r>
          </a:p>
          <a:p>
            <a:pPr lvl="0"/>
            <a:r>
              <a:rPr lang="en-US" sz="1600" dirty="0">
                <a:latin typeface="Avenir Next LT Pro" panose="020B0504020202020204" pitchFamily="34" charset="0"/>
              </a:rPr>
              <a:t>Visit our website at </a:t>
            </a:r>
            <a:br>
              <a:rPr lang="en-US" sz="1600" dirty="0">
                <a:latin typeface="Avenir Next LT Pro" panose="020B0504020202020204" pitchFamily="34" charset="0"/>
              </a:rPr>
            </a:br>
            <a:r>
              <a:rPr lang="en-US" sz="1600" dirty="0">
                <a:latin typeface="Avenir Next LT Pro" panose="020B0504020202020204" pitchFamily="34" charset="0"/>
                <a:hlinkClick r:id="rId3"/>
              </a:rPr>
              <a:t>https://www.miplace.org/small-business/match-on-main/</a:t>
            </a:r>
            <a:r>
              <a:rPr lang="en-US" dirty="0">
                <a:latin typeface="Avenir Next LT Pro" panose="020B0504020202020204" pitchFamily="34" charset="0"/>
              </a:rPr>
              <a:t> </a:t>
            </a:r>
          </a:p>
          <a:p>
            <a:pPr algn="l"/>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4"/>
              </a:rPr>
              <a:t>Match on Main Program User Guide</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5"/>
              </a:rPr>
              <a:t>Appendix A: Program Fact Sheet</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6"/>
              </a:rPr>
              <a:t>Appendix B: Applicant Worksheet</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7"/>
              </a:rPr>
              <a:t>Appendix C: Local Business Worksheet</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8"/>
              </a:rPr>
              <a:t>Appendix D: Business Scoring Guidelines</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9"/>
              </a:rPr>
              <a:t>Appendix E: Grant Disbursement &amp; Final Report Form</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10"/>
              </a:rPr>
              <a:t>Appendix F: Timeline</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11"/>
              </a:rPr>
              <a:t>Appendix G: MSF Background Certification</a:t>
            </a:r>
            <a:endParaRPr lang="en-US" sz="1400" b="0" i="0" dirty="0">
              <a:solidFill>
                <a:srgbClr val="212529"/>
              </a:solidFill>
              <a:effectLst/>
              <a:latin typeface="Avenir Next LT Pro" panose="020B0504020202020204" pitchFamily="34" charset="0"/>
            </a:endParaRPr>
          </a:p>
          <a:p>
            <a:pPr marL="742950" lvl="1" indent="-285750" algn="l">
              <a:buFont typeface="Arial" panose="020B0604020202020204" pitchFamily="34" charset="0"/>
              <a:buChar char="•"/>
            </a:pPr>
            <a:r>
              <a:rPr lang="en-US" sz="1400" b="0" i="0" u="sng" dirty="0">
                <a:solidFill>
                  <a:srgbClr val="002A72"/>
                </a:solidFill>
                <a:effectLst/>
                <a:latin typeface="Avenir Next LT Pro" panose="020B0504020202020204" pitchFamily="34" charset="0"/>
                <a:hlinkClick r:id="rId12"/>
              </a:rPr>
              <a:t>Exhibit A: Program Guidelines</a:t>
            </a:r>
            <a:endParaRPr lang="en-US" sz="1400" b="0" i="0" u="sng" dirty="0">
              <a:solidFill>
                <a:srgbClr val="002A72"/>
              </a:solidFill>
              <a:effectLst/>
              <a:latin typeface="Avenir Next LT Pro" panose="020B0504020202020204" pitchFamily="34" charset="0"/>
            </a:endParaRPr>
          </a:p>
          <a:p>
            <a:pPr marL="742950" lvl="1" indent="-285750" algn="l">
              <a:buFont typeface="Arial" panose="020B0604020202020204" pitchFamily="34" charset="0"/>
              <a:buChar char="•"/>
            </a:pPr>
            <a:r>
              <a:rPr lang="en-US" sz="1400" u="sng" dirty="0">
                <a:solidFill>
                  <a:srgbClr val="002A72"/>
                </a:solidFill>
                <a:latin typeface="Avenir Next LT Pro" panose="020B0504020202020204" pitchFamily="34" charset="0"/>
              </a:rPr>
              <a:t>Previous Match on Match Grant Awardees</a:t>
            </a:r>
          </a:p>
          <a:p>
            <a:pPr marL="742950" lvl="1" indent="-285750" algn="l">
              <a:buFont typeface="Arial" panose="020B0604020202020204" pitchFamily="34" charset="0"/>
              <a:buChar char="•"/>
            </a:pPr>
            <a:endParaRPr lang="en-US" sz="1400" b="0" i="0" u="sng" dirty="0">
              <a:solidFill>
                <a:srgbClr val="002A72"/>
              </a:solidFill>
              <a:effectLst/>
              <a:latin typeface="Avenir Next LT Pro" panose="020B0504020202020204" pitchFamily="34" charset="0"/>
            </a:endParaRPr>
          </a:p>
          <a:p>
            <a:pPr marL="0" lvl="1" defTabSz="800100">
              <a:lnSpc>
                <a:spcPct val="90000"/>
              </a:lnSpc>
              <a:spcBef>
                <a:spcPct val="0"/>
              </a:spcBef>
              <a:spcAft>
                <a:spcPct val="15000"/>
              </a:spcAft>
            </a:pPr>
            <a:endParaRPr lang="en-US" sz="1800" kern="1200" dirty="0">
              <a:latin typeface="Avenir Next LT Pro" panose="020B0504020202020204" pitchFamily="34" charset="0"/>
            </a:endParaRPr>
          </a:p>
        </p:txBody>
      </p:sp>
      <p:grpSp>
        <p:nvGrpSpPr>
          <p:cNvPr id="10" name="Group 9">
            <a:extLst>
              <a:ext uri="{FF2B5EF4-FFF2-40B4-BE49-F238E27FC236}">
                <a16:creationId xmlns:a16="http://schemas.microsoft.com/office/drawing/2014/main" id="{90F81928-A622-C318-3E13-7224D8534C4A}"/>
              </a:ext>
            </a:extLst>
          </p:cNvPr>
          <p:cNvGrpSpPr/>
          <p:nvPr/>
        </p:nvGrpSpPr>
        <p:grpSpPr>
          <a:xfrm rot="280127">
            <a:off x="7206191" y="530849"/>
            <a:ext cx="4619132" cy="5430825"/>
            <a:chOff x="2994463" y="648260"/>
            <a:chExt cx="5100370" cy="5996628"/>
          </a:xfrm>
        </p:grpSpPr>
        <p:pic>
          <p:nvPicPr>
            <p:cNvPr id="11" name="Picture 10">
              <a:extLst>
                <a:ext uri="{FF2B5EF4-FFF2-40B4-BE49-F238E27FC236}">
                  <a16:creationId xmlns:a16="http://schemas.microsoft.com/office/drawing/2014/main" id="{A0E4F764-7417-28DD-F857-B127F97C2C88}"/>
                </a:ext>
              </a:extLst>
            </p:cNvPr>
            <p:cNvPicPr>
              <a:picLocks noChangeAspect="1"/>
            </p:cNvPicPr>
            <p:nvPr/>
          </p:nvPicPr>
          <p:blipFill>
            <a:blip r:embed="rId13"/>
            <a:stretch>
              <a:fillRect/>
            </a:stretch>
          </p:blipFill>
          <p:spPr>
            <a:xfrm rot="363049">
              <a:off x="3754621" y="648260"/>
              <a:ext cx="4340212" cy="561466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91A0575-27C3-3319-2C62-B82273330D8E}"/>
                </a:ext>
              </a:extLst>
            </p:cNvPr>
            <p:cNvPicPr>
              <a:picLocks noChangeAspect="1"/>
            </p:cNvPicPr>
            <p:nvPr/>
          </p:nvPicPr>
          <p:blipFill>
            <a:blip r:embed="rId13"/>
            <a:stretch>
              <a:fillRect/>
            </a:stretch>
          </p:blipFill>
          <p:spPr>
            <a:xfrm rot="363049">
              <a:off x="3564583" y="743752"/>
              <a:ext cx="4340212" cy="561466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EF3FAF7-F427-48B0-5908-DA98A13517E4}"/>
                </a:ext>
              </a:extLst>
            </p:cNvPr>
            <p:cNvPicPr>
              <a:picLocks noChangeAspect="1"/>
            </p:cNvPicPr>
            <p:nvPr/>
          </p:nvPicPr>
          <p:blipFill>
            <a:blip r:embed="rId13"/>
            <a:stretch>
              <a:fillRect/>
            </a:stretch>
          </p:blipFill>
          <p:spPr>
            <a:xfrm rot="363049">
              <a:off x="3374543" y="839244"/>
              <a:ext cx="4340212" cy="561466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38426289-5BFE-EC69-9105-BFB9430E5D8D}"/>
                </a:ext>
              </a:extLst>
            </p:cNvPr>
            <p:cNvPicPr>
              <a:picLocks noChangeAspect="1"/>
            </p:cNvPicPr>
            <p:nvPr/>
          </p:nvPicPr>
          <p:blipFill>
            <a:blip r:embed="rId13"/>
            <a:stretch>
              <a:fillRect/>
            </a:stretch>
          </p:blipFill>
          <p:spPr>
            <a:xfrm rot="363049">
              <a:off x="3184503" y="934736"/>
              <a:ext cx="4340212" cy="561466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70F13BA-FB9D-5EF6-369F-F9D42C9004EF}"/>
                </a:ext>
              </a:extLst>
            </p:cNvPr>
            <p:cNvPicPr>
              <a:picLocks noChangeAspect="1"/>
            </p:cNvPicPr>
            <p:nvPr/>
          </p:nvPicPr>
          <p:blipFill>
            <a:blip r:embed="rId13"/>
            <a:stretch>
              <a:fillRect/>
            </a:stretch>
          </p:blipFill>
          <p:spPr>
            <a:xfrm rot="363049">
              <a:off x="2994463" y="1030226"/>
              <a:ext cx="4340212" cy="561466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70029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92659DC-C727-FF52-6A22-80309C3EE677}"/>
              </a:ext>
            </a:extLst>
          </p:cNvPr>
          <p:cNvPicPr>
            <a:picLocks noChangeAspect="1"/>
          </p:cNvPicPr>
          <p:nvPr/>
        </p:nvPicPr>
        <p:blipFill>
          <a:blip r:embed="rId3">
            <a:extLst>
              <a:ext uri="{28A0092B-C50C-407E-A947-70E740481C1C}">
                <a14:useLocalDpi xmlns:a14="http://schemas.microsoft.com/office/drawing/2010/main" val="0"/>
              </a:ext>
            </a:extLst>
          </a:blip>
          <a:srcRect t="12628" b="12372"/>
          <a:stretch/>
        </p:blipFill>
        <p:spPr>
          <a:xfrm>
            <a:off x="6229704" y="1383641"/>
            <a:ext cx="5625412" cy="3164295"/>
          </a:xfrm>
          <a:prstGeom prst="rect">
            <a:avLst/>
          </a:prstGeom>
          <a:noFill/>
        </p:spPr>
      </p:pic>
      <p:sp>
        <p:nvSpPr>
          <p:cNvPr id="2" name="TextBox 1">
            <a:extLst>
              <a:ext uri="{FF2B5EF4-FFF2-40B4-BE49-F238E27FC236}">
                <a16:creationId xmlns:a16="http://schemas.microsoft.com/office/drawing/2014/main" id="{D1736895-8991-E821-D830-176EC099FEF3}"/>
              </a:ext>
            </a:extLst>
          </p:cNvPr>
          <p:cNvSpPr txBox="1"/>
          <p:nvPr/>
        </p:nvSpPr>
        <p:spPr>
          <a:xfrm>
            <a:off x="1082842" y="4824663"/>
            <a:ext cx="9986211" cy="923330"/>
          </a:xfrm>
          <a:prstGeom prst="rect">
            <a:avLst/>
          </a:prstGeom>
          <a:noFill/>
        </p:spPr>
        <p:txBody>
          <a:bodyPr wrap="square" rtlCol="0">
            <a:spAutoFit/>
          </a:bodyPr>
          <a:lstStyle/>
          <a:p>
            <a:pPr algn="just"/>
            <a:r>
              <a:rPr lang="en-US" sz="1800" dirty="0">
                <a:effectLst/>
                <a:latin typeface="Avenir Next LT Pro Demi" panose="020B0704020202020204" pitchFamily="34" charset="0"/>
              </a:rPr>
              <a:t>The Michigan Economic Development Corporation is the state’s marketing arm and lead advocate for business development, job awareness and community development with the focus on growing Michigan’s economy. </a:t>
            </a:r>
            <a:endParaRPr lang="en-US" dirty="0">
              <a:latin typeface="Avenir Next LT Pro Demi" panose="020B0704020202020204" pitchFamily="34" charset="0"/>
            </a:endParaRPr>
          </a:p>
        </p:txBody>
      </p:sp>
    </p:spTree>
    <p:extLst>
      <p:ext uri="{BB962C8B-B14F-4D97-AF65-F5344CB8AC3E}">
        <p14:creationId xmlns:p14="http://schemas.microsoft.com/office/powerpoint/2010/main" val="146616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2ABC6-F50D-B3AD-2F60-C5F584303B5E}"/>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294F37CC-C431-E348-1266-7BBCC2AB2A86}"/>
              </a:ext>
            </a:extLst>
          </p:cNvPr>
          <p:cNvSpPr txBox="1">
            <a:spLocks noGrp="1"/>
          </p:cNvSpPr>
          <p:nvPr>
            <p:ph type="title"/>
          </p:nvPr>
        </p:nvSpPr>
        <p:spPr>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p>
            <a:pPr algn="l"/>
            <a:r>
              <a:rPr lang="en-US" sz="3600" kern="1200" dirty="0">
                <a:solidFill>
                  <a:schemeClr val="bg1"/>
                </a:solidFill>
              </a:rPr>
              <a:t>What is Match on Main</a:t>
            </a:r>
            <a:endParaRPr sz="3600" kern="1200" dirty="0">
              <a:solidFill>
                <a:schemeClr val="bg1"/>
              </a:solidFill>
            </a:endParaRPr>
          </a:p>
        </p:txBody>
      </p:sp>
      <p:pic>
        <p:nvPicPr>
          <p:cNvPr id="40" name="Picture 39" descr="A picture containing text, toy&#10;&#10;Description automatically generated">
            <a:extLst>
              <a:ext uri="{FF2B5EF4-FFF2-40B4-BE49-F238E27FC236}">
                <a16:creationId xmlns:a16="http://schemas.microsoft.com/office/drawing/2014/main" id="{D18AE465-72B0-80C9-AF47-C9CC8E596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785" y="3800975"/>
            <a:ext cx="2759961" cy="20701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D57FB63-444B-1515-15E1-E8718E47F2A1}"/>
              </a:ext>
            </a:extLst>
          </p:cNvPr>
          <p:cNvSpPr txBox="1"/>
          <p:nvPr/>
        </p:nvSpPr>
        <p:spPr>
          <a:xfrm>
            <a:off x="998620" y="1736229"/>
            <a:ext cx="8731919" cy="3385542"/>
          </a:xfrm>
          <a:prstGeom prst="rect">
            <a:avLst/>
          </a:prstGeom>
          <a:noFill/>
        </p:spPr>
        <p:txBody>
          <a:bodyPr wrap="square">
            <a:spAutoFit/>
          </a:bodyPr>
          <a:lstStyle/>
          <a:p>
            <a:pPr marL="285750" indent="-285750">
              <a:buFont typeface="Arial" panose="020B0604020202020204" pitchFamily="34" charset="0"/>
              <a:buChar char="•"/>
            </a:pPr>
            <a:r>
              <a:rPr lang="en-US" b="0" i="0" dirty="0">
                <a:solidFill>
                  <a:schemeClr val="tx1">
                    <a:lumMod val="95000"/>
                    <a:lumOff val="5000"/>
                  </a:schemeClr>
                </a:solidFill>
                <a:effectLst/>
                <a:latin typeface="+mj-lt"/>
              </a:rPr>
              <a:t>Match on Main is a reimbursement grant program provided by the Michigan Economic Development Corporation (MEDC). It supports new or expanding place-based businesses by offering up to $25,000 in funding.</a:t>
            </a:r>
          </a:p>
          <a:p>
            <a:pPr marL="285750" indent="-285750">
              <a:buFont typeface="Arial" panose="020B0604020202020204" pitchFamily="34" charset="0"/>
              <a:buChar char="•"/>
            </a:pPr>
            <a:endParaRPr lang="en-US" b="0" i="0" dirty="0">
              <a:solidFill>
                <a:schemeClr val="tx1">
                  <a:lumMod val="95000"/>
                  <a:lumOff val="5000"/>
                </a:schemeClr>
              </a:solidFill>
              <a:effectLst/>
              <a:latin typeface="+mj-lt"/>
            </a:endParaRPr>
          </a:p>
          <a:p>
            <a:pPr marL="285750" indent="-285750">
              <a:buFont typeface="Arial" panose="020B0604020202020204" pitchFamily="34" charset="0"/>
              <a:buChar char="•"/>
            </a:pPr>
            <a:r>
              <a:rPr lang="en-US" b="0" i="0" dirty="0">
                <a:solidFill>
                  <a:schemeClr val="tx1">
                    <a:lumMod val="95000"/>
                    <a:lumOff val="5000"/>
                  </a:schemeClr>
                </a:solidFill>
                <a:effectLst/>
                <a:latin typeface="+mj-lt"/>
              </a:rPr>
              <a:t>Applications submitted, administered, and managed by the local unit of government, downtown development authority, or other downtown management or community development organization where the business is located.</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b="0" i="0" dirty="0">
                <a:solidFill>
                  <a:srgbClr val="212529"/>
                </a:solidFill>
                <a:effectLst/>
                <a:latin typeface="+mj-lt"/>
              </a:rPr>
              <a:t>The grant applicant—representing a community that is an </a:t>
            </a:r>
            <a:r>
              <a:rPr lang="en-US" b="1" i="0" dirty="0">
                <a:solidFill>
                  <a:srgbClr val="212529"/>
                </a:solidFill>
                <a:effectLst/>
                <a:latin typeface="+mj-lt"/>
              </a:rPr>
              <a:t>Essentials</a:t>
            </a:r>
            <a:r>
              <a:rPr lang="en-US" b="0" i="0" dirty="0">
                <a:solidFill>
                  <a:srgbClr val="212529"/>
                </a:solidFill>
                <a:effectLst/>
                <a:latin typeface="+mj-lt"/>
              </a:rPr>
              <a:t> or </a:t>
            </a:r>
            <a:r>
              <a:rPr lang="en-US" b="1" i="0" dirty="0">
                <a:solidFill>
                  <a:srgbClr val="212529"/>
                </a:solidFill>
                <a:effectLst/>
                <a:latin typeface="+mj-lt"/>
              </a:rPr>
              <a:t>Certified Redevelopment Ready Community®</a:t>
            </a:r>
            <a:r>
              <a:rPr lang="en-US" b="0" i="0" dirty="0">
                <a:solidFill>
                  <a:srgbClr val="212529"/>
                </a:solidFill>
                <a:effectLst/>
                <a:latin typeface="+mj-lt"/>
              </a:rPr>
              <a:t> or a </a:t>
            </a:r>
            <a:r>
              <a:rPr lang="en-US" b="1" i="0" dirty="0">
                <a:solidFill>
                  <a:srgbClr val="212529"/>
                </a:solidFill>
                <a:effectLst/>
                <a:latin typeface="+mj-lt"/>
              </a:rPr>
              <a:t>Select</a:t>
            </a:r>
            <a:r>
              <a:rPr lang="en-US" b="0" i="0" dirty="0">
                <a:solidFill>
                  <a:srgbClr val="212529"/>
                </a:solidFill>
                <a:effectLst/>
                <a:latin typeface="+mj-lt"/>
              </a:rPr>
              <a:t> or </a:t>
            </a:r>
            <a:r>
              <a:rPr lang="en-US" b="1" i="0" dirty="0">
                <a:solidFill>
                  <a:srgbClr val="212529"/>
                </a:solidFill>
                <a:effectLst/>
                <a:latin typeface="+mj-lt"/>
              </a:rPr>
              <a:t>Master Level Michigan Main Street Community</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85415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EF64D-B440-B80E-9342-956379E1B066}"/>
            </a:ext>
          </a:extLst>
        </p:cNvPr>
        <p:cNvGrpSpPr/>
        <p:nvPr/>
      </p:nvGrpSpPr>
      <p:grpSpPr>
        <a:xfrm>
          <a:off x="0" y="0"/>
          <a:ext cx="0" cy="0"/>
          <a:chOff x="0" y="0"/>
          <a:chExt cx="0" cy="0"/>
        </a:xfrm>
      </p:grpSpPr>
      <p:pic>
        <p:nvPicPr>
          <p:cNvPr id="3" name="Picture 2" descr="A picture containing text, seat&#10;&#10;Description automatically generated">
            <a:extLst>
              <a:ext uri="{FF2B5EF4-FFF2-40B4-BE49-F238E27FC236}">
                <a16:creationId xmlns:a16="http://schemas.microsoft.com/office/drawing/2014/main" id="{6C179A10-A4A0-7044-9D71-06BCDF82D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748" y="1576137"/>
            <a:ext cx="5193366" cy="3895024"/>
          </a:xfrm>
          <a:prstGeom prst="rect">
            <a:avLst/>
          </a:prstGeom>
        </p:spPr>
      </p:pic>
      <p:sp>
        <p:nvSpPr>
          <p:cNvPr id="6" name="object 6">
            <a:extLst>
              <a:ext uri="{FF2B5EF4-FFF2-40B4-BE49-F238E27FC236}">
                <a16:creationId xmlns:a16="http://schemas.microsoft.com/office/drawing/2014/main" id="{74B4349A-5D38-4824-1ED0-8D5C805B597F}"/>
              </a:ext>
            </a:extLst>
          </p:cNvPr>
          <p:cNvSpPr txBox="1">
            <a:spLocks noGrp="1"/>
          </p:cNvSpPr>
          <p:nvPr>
            <p:ph type="title"/>
          </p:nvPr>
        </p:nvSpPr>
        <p:spPr>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p>
            <a:pPr algn="l"/>
            <a:r>
              <a:rPr lang="en-US" sz="3600" kern="1200" dirty="0">
                <a:solidFill>
                  <a:schemeClr val="bg1"/>
                </a:solidFill>
              </a:rPr>
              <a:t>Match on Main Program Impact</a:t>
            </a:r>
            <a:endParaRPr sz="3600" kern="1200" dirty="0">
              <a:solidFill>
                <a:schemeClr val="bg1"/>
              </a:solidFill>
            </a:endParaRPr>
          </a:p>
        </p:txBody>
      </p:sp>
      <p:sp>
        <p:nvSpPr>
          <p:cNvPr id="24" name="TextBox 22">
            <a:extLst>
              <a:ext uri="{FF2B5EF4-FFF2-40B4-BE49-F238E27FC236}">
                <a16:creationId xmlns:a16="http://schemas.microsoft.com/office/drawing/2014/main" id="{D2D2CADB-9C6B-1BD8-08AC-4605EB5C75B5}"/>
              </a:ext>
            </a:extLst>
          </p:cNvPr>
          <p:cNvSpPr txBox="1"/>
          <p:nvPr/>
        </p:nvSpPr>
        <p:spPr>
          <a:xfrm>
            <a:off x="918676" y="2257493"/>
            <a:ext cx="7641124" cy="2343014"/>
          </a:xfrm>
          <a:prstGeom prst="rect">
            <a:avLst/>
          </a:prstGeom>
        </p:spPr>
        <p:txBody>
          <a:bodyPr wrap="square" lIns="0" tIns="0" rIns="0" bIns="0" rtlCol="0" anchor="t">
            <a:spAutoFit/>
          </a:bodyPr>
          <a:lstStyle/>
          <a:p>
            <a:pPr>
              <a:lnSpc>
                <a:spcPts val="3072"/>
              </a:lnSpc>
            </a:pPr>
            <a:r>
              <a:rPr lang="en-US" b="1" dirty="0">
                <a:latin typeface="Avenir Next LT Pro" panose="020B0504020202020204" pitchFamily="34" charset="0"/>
                <a:cs typeface="Arial" panose="020B0604020202020204" pitchFamily="34" charset="0"/>
              </a:rPr>
              <a:t>SINCE 2019:</a:t>
            </a:r>
          </a:p>
          <a:p>
            <a:pPr marL="342900" indent="-342900">
              <a:lnSpc>
                <a:spcPts val="3072"/>
              </a:lnSpc>
              <a:buFont typeface="Arial" panose="020B0604020202020204" pitchFamily="34" charset="0"/>
              <a:buChar char="•"/>
            </a:pPr>
            <a:r>
              <a:rPr lang="en-US" dirty="0">
                <a:latin typeface="Avenir Next LT Pro" panose="020B0504020202020204" pitchFamily="34" charset="0"/>
                <a:cs typeface="Arial" panose="020B0604020202020204" pitchFamily="34" charset="0"/>
              </a:rPr>
              <a:t>Over 500 applications submitted</a:t>
            </a:r>
          </a:p>
          <a:p>
            <a:pPr marL="342900" indent="-342900">
              <a:lnSpc>
                <a:spcPts val="3072"/>
              </a:lnSpc>
              <a:buFont typeface="Arial" panose="020B0604020202020204" pitchFamily="34" charset="0"/>
              <a:buChar char="•"/>
            </a:pPr>
            <a:r>
              <a:rPr lang="en-US" dirty="0">
                <a:latin typeface="Avenir Next LT Pro" panose="020B0504020202020204" pitchFamily="34" charset="0"/>
                <a:cs typeface="Arial" panose="020B0604020202020204" pitchFamily="34" charset="0"/>
              </a:rPr>
              <a:t>196 businesses supported </a:t>
            </a:r>
          </a:p>
          <a:p>
            <a:pPr marL="342900" indent="-342900">
              <a:lnSpc>
                <a:spcPts val="3072"/>
              </a:lnSpc>
              <a:buFont typeface="Arial" panose="020B0604020202020204" pitchFamily="34" charset="0"/>
              <a:buChar char="•"/>
            </a:pPr>
            <a:r>
              <a:rPr lang="en-US" dirty="0">
                <a:latin typeface="Avenir Next LT Pro" panose="020B0504020202020204" pitchFamily="34" charset="0"/>
                <a:cs typeface="Arial" panose="020B0604020202020204" pitchFamily="34" charset="0"/>
              </a:rPr>
              <a:t>91% of the businesses awarded since 2019 are still in business</a:t>
            </a:r>
          </a:p>
          <a:p>
            <a:pPr marL="342900" indent="-342900">
              <a:lnSpc>
                <a:spcPts val="3072"/>
              </a:lnSpc>
              <a:buFont typeface="Arial" panose="020B0604020202020204" pitchFamily="34" charset="0"/>
              <a:buChar char="•"/>
            </a:pPr>
            <a:r>
              <a:rPr lang="en-US" dirty="0">
                <a:latin typeface="Avenir Next LT Pro" panose="020B0504020202020204" pitchFamily="34" charset="0"/>
                <a:cs typeface="Arial" panose="020B0604020202020204" pitchFamily="34" charset="0"/>
              </a:rPr>
              <a:t>Nearly 400,000 sq. ft. of vacant or underutilized space activated</a:t>
            </a:r>
          </a:p>
          <a:p>
            <a:pPr marL="342900" indent="-342900">
              <a:lnSpc>
                <a:spcPts val="3072"/>
              </a:lnSpc>
              <a:buFont typeface="Arial" panose="020B0604020202020204" pitchFamily="34" charset="0"/>
              <a:buChar char="•"/>
            </a:pPr>
            <a:r>
              <a:rPr lang="en-US" dirty="0">
                <a:latin typeface="Avenir Next LT Pro" panose="020B0504020202020204" pitchFamily="34" charset="0"/>
                <a:cs typeface="Arial" panose="020B0604020202020204" pitchFamily="34" charset="0"/>
              </a:rPr>
              <a:t>428 full-time jobs created</a:t>
            </a:r>
          </a:p>
        </p:txBody>
      </p:sp>
    </p:spTree>
    <p:extLst>
      <p:ext uri="{BB962C8B-B14F-4D97-AF65-F5344CB8AC3E}">
        <p14:creationId xmlns:p14="http://schemas.microsoft.com/office/powerpoint/2010/main" val="169721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1F72-C9CA-23D5-DC7E-8DCA81E4C075}"/>
            </a:ext>
          </a:extLst>
        </p:cNvPr>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684D7FFC-6E8B-0920-DB00-5D6F4E85D558}"/>
              </a:ext>
            </a:extLst>
          </p:cNvPr>
          <p:cNvPicPr>
            <a:picLocks noChangeAspect="1"/>
          </p:cNvPicPr>
          <p:nvPr/>
        </p:nvPicPr>
        <p:blipFill>
          <a:blip r:embed="rId3">
            <a:extLst>
              <a:ext uri="{28A0092B-C50C-407E-A947-70E740481C1C}">
                <a14:useLocalDpi xmlns:a14="http://schemas.microsoft.com/office/drawing/2010/main" val="0"/>
              </a:ext>
            </a:extLst>
          </a:blip>
          <a:srcRect l="6082" r="3522"/>
          <a:stretch/>
        </p:blipFill>
        <p:spPr>
          <a:xfrm>
            <a:off x="7279105" y="1979291"/>
            <a:ext cx="4455694" cy="3056020"/>
          </a:xfrm>
          <a:prstGeom prst="rect">
            <a:avLst/>
          </a:prstGeom>
        </p:spPr>
      </p:pic>
      <p:sp>
        <p:nvSpPr>
          <p:cNvPr id="6" name="object 6">
            <a:extLst>
              <a:ext uri="{FF2B5EF4-FFF2-40B4-BE49-F238E27FC236}">
                <a16:creationId xmlns:a16="http://schemas.microsoft.com/office/drawing/2014/main" id="{17D7CB11-DB51-12F7-4B17-D486353955B4}"/>
              </a:ext>
            </a:extLst>
          </p:cNvPr>
          <p:cNvSpPr txBox="1">
            <a:spLocks noGrp="1"/>
          </p:cNvSpPr>
          <p:nvPr>
            <p:ph type="title"/>
          </p:nvPr>
        </p:nvSpPr>
        <p:spPr>
          <a:xfrm>
            <a:off x="0" y="-13252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p>
            <a:pPr algn="l"/>
            <a:r>
              <a:rPr lang="en-US" sz="3600" kern="1200" dirty="0">
                <a:solidFill>
                  <a:schemeClr val="bg1"/>
                </a:solidFill>
              </a:rPr>
              <a:t>Important Dates</a:t>
            </a:r>
            <a:endParaRPr sz="3600" kern="1200" dirty="0">
              <a:solidFill>
                <a:schemeClr val="bg1"/>
              </a:solidFill>
            </a:endParaRPr>
          </a:p>
        </p:txBody>
      </p:sp>
      <p:sp>
        <p:nvSpPr>
          <p:cNvPr id="4" name="TextBox 3">
            <a:extLst>
              <a:ext uri="{FF2B5EF4-FFF2-40B4-BE49-F238E27FC236}">
                <a16:creationId xmlns:a16="http://schemas.microsoft.com/office/drawing/2014/main" id="{BB617592-B5A5-7521-DE4E-DC756D345A45}"/>
              </a:ext>
            </a:extLst>
          </p:cNvPr>
          <p:cNvSpPr txBox="1"/>
          <p:nvPr/>
        </p:nvSpPr>
        <p:spPr>
          <a:xfrm>
            <a:off x="765836" y="1106644"/>
            <a:ext cx="7115051" cy="4801314"/>
          </a:xfrm>
          <a:prstGeom prst="rect">
            <a:avLst/>
          </a:prstGeom>
          <a:noFill/>
        </p:spPr>
        <p:txBody>
          <a:bodyPr wrap="square" rtlCol="0">
            <a:spAutoFit/>
          </a:bodyPr>
          <a:lstStyle/>
          <a:p>
            <a:pPr marL="285750" indent="-285750" defTabSz="3430588">
              <a:buFont typeface="Arial" panose="020B0604020202020204" pitchFamily="34" charset="0"/>
              <a:buChar char="•"/>
            </a:pPr>
            <a:r>
              <a:rPr lang="en-US" dirty="0"/>
              <a:t>Application Window Opens - </a:t>
            </a:r>
            <a:r>
              <a:rPr lang="en-US" b="1" dirty="0"/>
              <a:t>Monday, January 20, 2025</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Application Window Closes - </a:t>
            </a:r>
            <a:r>
              <a:rPr lang="en-US" b="1" dirty="0"/>
              <a:t>Monday, April 7, 2025</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Awardees Announced - Thursday, June 26, 2025</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Grant Agreements Executed - September 2025</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Projects must be completed within 12 months of the Grant Agreement.</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Grant award payments will be made following project completion and after the MEDC receives the required </a:t>
            </a:r>
            <a:br>
              <a:rPr lang="en-US" dirty="0"/>
            </a:br>
            <a:r>
              <a:rPr lang="en-US" dirty="0"/>
              <a:t>materials as outlined in the grant agreement.  </a:t>
            </a:r>
          </a:p>
          <a:p>
            <a:pPr marL="285750" indent="-285750" defTabSz="3430588">
              <a:buFont typeface="Arial" panose="020B0604020202020204" pitchFamily="34" charset="0"/>
              <a:buChar char="•"/>
            </a:pPr>
            <a:endParaRPr lang="en-US" dirty="0"/>
          </a:p>
          <a:p>
            <a:pPr marL="285750" indent="-285750" defTabSz="3430588">
              <a:buFont typeface="Arial" panose="020B0604020202020204" pitchFamily="34" charset="0"/>
              <a:buChar char="•"/>
            </a:pPr>
            <a:r>
              <a:rPr lang="en-US" dirty="0"/>
              <a:t>Payment will be made 6 - 8 weeks after the disbursement has been requested.</a:t>
            </a:r>
          </a:p>
        </p:txBody>
      </p:sp>
    </p:spTree>
    <p:extLst>
      <p:ext uri="{BB962C8B-B14F-4D97-AF65-F5344CB8AC3E}">
        <p14:creationId xmlns:p14="http://schemas.microsoft.com/office/powerpoint/2010/main" val="222961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4A8B238E-173A-4B1B-B222-3A7CF206ABF9}"/>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Eligible Small Businesses</a:t>
            </a:r>
          </a:p>
        </p:txBody>
      </p:sp>
      <p:sp>
        <p:nvSpPr>
          <p:cNvPr id="7" name="TextBox 6">
            <a:extLst>
              <a:ext uri="{FF2B5EF4-FFF2-40B4-BE49-F238E27FC236}">
                <a16:creationId xmlns:a16="http://schemas.microsoft.com/office/drawing/2014/main" id="{AD8BC995-9A18-4158-2B83-E8D02DC4EA25}"/>
              </a:ext>
            </a:extLst>
          </p:cNvPr>
          <p:cNvSpPr txBox="1"/>
          <p:nvPr/>
        </p:nvSpPr>
        <p:spPr>
          <a:xfrm>
            <a:off x="579070" y="1750252"/>
            <a:ext cx="7309568" cy="452431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mj-lt"/>
              </a:rPr>
              <a:t>L</a:t>
            </a:r>
            <a:r>
              <a:rPr lang="en-US" b="0" i="0" u="none" strike="noStrike" baseline="0" dirty="0">
                <a:latin typeface="+mj-lt"/>
              </a:rPr>
              <a:t>ocated within the boundaries of the community the Eligible Applicant serves</a:t>
            </a:r>
          </a:p>
          <a:p>
            <a:pPr marL="285750" indent="-285750" algn="l">
              <a:buFont typeface="Arial" panose="020B0604020202020204" pitchFamily="34" charset="0"/>
              <a:buChar char="•"/>
            </a:pPr>
            <a:endParaRPr lang="en-US" b="0" i="0" u="none" strike="noStrike" baseline="0" dirty="0">
              <a:latin typeface="+mj-lt"/>
            </a:endParaRPr>
          </a:p>
          <a:p>
            <a:pPr marL="285750" indent="-285750" algn="l">
              <a:buFont typeface="Arial" panose="020B0604020202020204" pitchFamily="34" charset="0"/>
              <a:buChar char="•"/>
            </a:pPr>
            <a:r>
              <a:rPr lang="en-US" b="0" i="0" u="none" strike="noStrike" baseline="0" dirty="0">
                <a:latin typeface="+mj-lt"/>
              </a:rPr>
              <a:t>Sell products and/or services face-to-face, have a permanent physical location within the eligible community, have control over the site for which they are applying prior to MoM application</a:t>
            </a:r>
          </a:p>
          <a:p>
            <a:pPr marL="285750" indent="-285750" algn="l">
              <a:buFont typeface="Arial" panose="020B0604020202020204" pitchFamily="34" charset="0"/>
              <a:buChar char="•"/>
            </a:pPr>
            <a:endParaRPr lang="en-US" b="0" i="0" u="none" strike="noStrike" baseline="0" dirty="0">
              <a:latin typeface="+mj-lt"/>
            </a:endParaRPr>
          </a:p>
          <a:p>
            <a:pPr marL="285750" indent="-285750" algn="l">
              <a:buFont typeface="Arial" panose="020B0604020202020204" pitchFamily="34" charset="0"/>
              <a:buChar char="•"/>
            </a:pPr>
            <a:r>
              <a:rPr lang="en-US" dirty="0">
                <a:latin typeface="+mj-lt"/>
              </a:rPr>
              <a:t>O</a:t>
            </a:r>
            <a:r>
              <a:rPr lang="en-US" b="0" i="0" u="none" strike="noStrike" baseline="0" dirty="0">
                <a:latin typeface="+mj-lt"/>
              </a:rPr>
              <a:t>perating as a for profit or non-profit</a:t>
            </a:r>
          </a:p>
          <a:p>
            <a:pPr marL="285750" indent="-285750" algn="l">
              <a:buFont typeface="Arial" panose="020B0604020202020204" pitchFamily="34" charset="0"/>
              <a:buChar char="•"/>
            </a:pPr>
            <a:endParaRPr lang="en-US" b="0" i="0" u="none" strike="noStrike" baseline="0" dirty="0">
              <a:latin typeface="+mj-lt"/>
            </a:endParaRPr>
          </a:p>
          <a:p>
            <a:pPr marL="285750" indent="-285750" algn="l">
              <a:buFont typeface="Arial" panose="020B0604020202020204" pitchFamily="34" charset="0"/>
              <a:buChar char="•"/>
            </a:pPr>
            <a:r>
              <a:rPr lang="en-US" dirty="0">
                <a:latin typeface="+mj-lt"/>
              </a:rPr>
              <a:t>H</a:t>
            </a:r>
            <a:r>
              <a:rPr lang="en-US" b="0" i="0" u="none" strike="noStrike" baseline="0" dirty="0">
                <a:latin typeface="+mj-lt"/>
              </a:rPr>
              <a:t>eadquartered in Michigan</a:t>
            </a:r>
          </a:p>
          <a:p>
            <a:pPr marL="285750" indent="-285750" algn="l">
              <a:buFont typeface="Arial" panose="020B0604020202020204" pitchFamily="34" charset="0"/>
              <a:buChar char="•"/>
            </a:pPr>
            <a:endParaRPr lang="en-US" b="0" i="0" u="none" strike="noStrike" baseline="0" dirty="0">
              <a:latin typeface="+mj-lt"/>
            </a:endParaRPr>
          </a:p>
          <a:p>
            <a:pPr marL="285750" indent="-285750" algn="l">
              <a:buFont typeface="Arial" panose="020B0604020202020204" pitchFamily="34" charset="0"/>
              <a:buChar char="•"/>
            </a:pPr>
            <a:r>
              <a:rPr lang="en-US" b="0" i="0" u="none" strike="noStrike" baseline="0" dirty="0">
                <a:latin typeface="+mj-lt"/>
              </a:rPr>
              <a:t>Meet the ten percent (10%) cash match required as part of this program</a:t>
            </a:r>
            <a:endParaRPr lang="en-US" dirty="0">
              <a:latin typeface="+mj-lt"/>
            </a:endParaRPr>
          </a:p>
          <a:p>
            <a:pPr marL="285750" indent="-285750" algn="l">
              <a:buFont typeface="Arial" panose="020B0604020202020204" pitchFamily="34" charset="0"/>
              <a:buChar char="•"/>
            </a:pPr>
            <a:endParaRPr lang="en-US" b="0" i="0" u="none" strike="noStrike" baseline="0" dirty="0">
              <a:latin typeface="+mj-lt"/>
            </a:endParaRPr>
          </a:p>
          <a:p>
            <a:pPr algn="l"/>
            <a:endParaRPr lang="en-US" b="0" i="0" u="none" strike="noStrike" baseline="0" dirty="0">
              <a:latin typeface="+mj-lt"/>
            </a:endParaRPr>
          </a:p>
          <a:p>
            <a:pPr algn="l"/>
            <a:endParaRPr lang="en-US" b="0" i="0" u="none" strike="noStrike" baseline="0" dirty="0">
              <a:latin typeface="+mj-lt"/>
            </a:endParaRPr>
          </a:p>
        </p:txBody>
      </p:sp>
      <p:pic>
        <p:nvPicPr>
          <p:cNvPr id="5" name="Picture 4" descr="Graphical user interface&#10;&#10;Description automatically generated">
            <a:extLst>
              <a:ext uri="{FF2B5EF4-FFF2-40B4-BE49-F238E27FC236}">
                <a16:creationId xmlns:a16="http://schemas.microsoft.com/office/drawing/2014/main" id="{214A97F7-6E5B-6E3E-5820-F580CEFED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147" y="2382011"/>
            <a:ext cx="3800718" cy="2611093"/>
          </a:xfrm>
          <a:prstGeom prst="rect">
            <a:avLst/>
          </a:prstGeom>
        </p:spPr>
      </p:pic>
    </p:spTree>
    <p:extLst>
      <p:ext uri="{BB962C8B-B14F-4D97-AF65-F5344CB8AC3E}">
        <p14:creationId xmlns:p14="http://schemas.microsoft.com/office/powerpoint/2010/main" val="31689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4A8B238E-173A-4B1B-B222-3A7CF206ABF9}"/>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Small Business Selection</a:t>
            </a:r>
          </a:p>
        </p:txBody>
      </p:sp>
      <p:sp>
        <p:nvSpPr>
          <p:cNvPr id="5" name="TextBox 4">
            <a:extLst>
              <a:ext uri="{FF2B5EF4-FFF2-40B4-BE49-F238E27FC236}">
                <a16:creationId xmlns:a16="http://schemas.microsoft.com/office/drawing/2014/main" id="{24190FEC-6AF0-B4E7-DD6B-ADC7C5C70C5D}"/>
              </a:ext>
            </a:extLst>
          </p:cNvPr>
          <p:cNvSpPr txBox="1"/>
          <p:nvPr/>
        </p:nvSpPr>
        <p:spPr>
          <a:xfrm>
            <a:off x="793610" y="1423329"/>
            <a:ext cx="7531100" cy="4518738"/>
          </a:xfrm>
          <a:prstGeom prst="rect">
            <a:avLst/>
          </a:prstGeom>
          <a:noFill/>
        </p:spPr>
        <p:txBody>
          <a:bodyPr wrap="square" rtlCol="0">
            <a:spAutoFit/>
          </a:bodyPr>
          <a:lstStyle/>
          <a:p>
            <a:pPr marL="0" marR="0" algn="just">
              <a:lnSpc>
                <a:spcPct val="115000"/>
              </a:lnSpc>
              <a:spcAft>
                <a:spcPts val="800"/>
              </a:spcAft>
            </a:pPr>
            <a:r>
              <a:rPr lang="en-US" sz="1800" dirty="0">
                <a:effectLst/>
                <a:latin typeface="+mj-lt"/>
                <a:ea typeface="Calibri" panose="020F0502020204030204" pitchFamily="34" charset="0"/>
                <a:cs typeface="Times New Roman" panose="02020603050405020304" pitchFamily="18" charset="0"/>
              </a:rPr>
              <a:t>Does the proposed project:</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Align with the goals of the community/downtown</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Improve the local area for residents and visitors</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Introduce innovative or creative elements and dynamic space</a:t>
            </a:r>
          </a:p>
          <a:p>
            <a:pPr marL="342900" marR="0" lvl="0" indent="-342900">
              <a:lnSpc>
                <a:spcPct val="115000"/>
              </a:lnSpc>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Have the potential to attract visitors or enhance community engagement</a:t>
            </a:r>
          </a:p>
          <a:p>
            <a:pPr marL="0" marR="0">
              <a:lnSpc>
                <a:spcPct val="115000"/>
              </a:lnSpc>
              <a:spcAft>
                <a:spcPts val="800"/>
              </a:spcAft>
            </a:pPr>
            <a:r>
              <a:rPr lang="en-US" sz="1800" dirty="0">
                <a:effectLst/>
                <a:latin typeface="+mj-lt"/>
                <a:ea typeface="Calibri" panose="020F0502020204030204" pitchFamily="34" charset="0"/>
                <a:cs typeface="Times New Roman" panose="02020603050405020304" pitchFamily="18" charset="0"/>
              </a:rPr>
              <a:t>Does the business:</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Demonstrate business stability and operational history</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Show projected revenue growth post-project</a:t>
            </a:r>
          </a:p>
          <a:p>
            <a:pPr marL="342900" marR="0" lvl="0" indent="-342900">
              <a:lnSpc>
                <a:spcPct val="115000"/>
              </a:lnSpc>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Provide evidence of project viability</a:t>
            </a:r>
          </a:p>
          <a:p>
            <a:pPr marL="342900" marR="0" lvl="0" indent="-342900">
              <a:lnSpc>
                <a:spcPct val="115000"/>
              </a:lnSpc>
              <a:spcAft>
                <a:spcPts val="800"/>
              </a:spcAft>
              <a:buFont typeface="Symbol" panose="05050102010706020507" pitchFamily="18" charset="2"/>
              <a:buChar char=""/>
            </a:pPr>
            <a:r>
              <a:rPr lang="en-US" dirty="0"/>
              <a:t>The business owner should be prepared to manage project costs initially, as grant funds will be provided after the project is completed and the necessary documentation is submitted.</a:t>
            </a:r>
            <a:endParaRPr lang="en-US" sz="1800" dirty="0">
              <a:effectLst/>
              <a:latin typeface="+mj-lt"/>
              <a:ea typeface="Calibri" panose="020F0502020204030204" pitchFamily="34" charset="0"/>
              <a:cs typeface="Times New Roman" panose="02020603050405020304" pitchFamily="18" charset="0"/>
            </a:endParaRPr>
          </a:p>
        </p:txBody>
      </p:sp>
      <p:pic>
        <p:nvPicPr>
          <p:cNvPr id="8" name="Picture 7" descr="A picture containing text, toy&#10;&#10;Description automatically generated">
            <a:extLst>
              <a:ext uri="{FF2B5EF4-FFF2-40B4-BE49-F238E27FC236}">
                <a16:creationId xmlns:a16="http://schemas.microsoft.com/office/drawing/2014/main" id="{66731D07-75F2-B2E6-D80B-DDFBE6C8394D}"/>
              </a:ext>
            </a:extLst>
          </p:cNvPr>
          <p:cNvPicPr>
            <a:picLocks noChangeAspect="1"/>
          </p:cNvPicPr>
          <p:nvPr/>
        </p:nvPicPr>
        <p:blipFill>
          <a:blip r:embed="rId3">
            <a:extLst>
              <a:ext uri="{28A0092B-C50C-407E-A947-70E740481C1C}">
                <a14:useLocalDpi xmlns:a14="http://schemas.microsoft.com/office/drawing/2010/main" val="0"/>
              </a:ext>
            </a:extLst>
          </a:blip>
          <a:srcRect l="8333" t="5185" r="7408" b="4260"/>
          <a:stretch/>
        </p:blipFill>
        <p:spPr>
          <a:xfrm>
            <a:off x="8324710" y="1612900"/>
            <a:ext cx="3689490" cy="3965188"/>
          </a:xfrm>
          <a:prstGeom prst="rect">
            <a:avLst/>
          </a:prstGeom>
        </p:spPr>
      </p:pic>
    </p:spTree>
    <p:extLst>
      <p:ext uri="{BB962C8B-B14F-4D97-AF65-F5344CB8AC3E}">
        <p14:creationId xmlns:p14="http://schemas.microsoft.com/office/powerpoint/2010/main" val="415660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7D377-3BDD-44B6-D51B-59361635528C}"/>
            </a:ext>
          </a:extLst>
        </p:cNvPr>
        <p:cNvGrpSpPr/>
        <p:nvPr/>
      </p:nvGrpSpPr>
      <p:grpSpPr>
        <a:xfrm>
          <a:off x="0" y="0"/>
          <a:ext cx="0" cy="0"/>
          <a:chOff x="0" y="0"/>
          <a:chExt cx="0" cy="0"/>
        </a:xfrm>
      </p:grpSpPr>
      <p:sp>
        <p:nvSpPr>
          <p:cNvPr id="10" name="object 6">
            <a:extLst>
              <a:ext uri="{FF2B5EF4-FFF2-40B4-BE49-F238E27FC236}">
                <a16:creationId xmlns:a16="http://schemas.microsoft.com/office/drawing/2014/main" id="{75309E71-1F72-4DDF-FE52-4BF766F7030B}"/>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Calculating the 10% Match</a:t>
            </a:r>
          </a:p>
        </p:txBody>
      </p:sp>
      <p:sp>
        <p:nvSpPr>
          <p:cNvPr id="5" name="TextBox 4">
            <a:extLst>
              <a:ext uri="{FF2B5EF4-FFF2-40B4-BE49-F238E27FC236}">
                <a16:creationId xmlns:a16="http://schemas.microsoft.com/office/drawing/2014/main" id="{532B9399-8281-26CD-1009-039F96CD8079}"/>
              </a:ext>
            </a:extLst>
          </p:cNvPr>
          <p:cNvSpPr txBox="1"/>
          <p:nvPr/>
        </p:nvSpPr>
        <p:spPr>
          <a:xfrm>
            <a:off x="805366" y="1934181"/>
            <a:ext cx="7200900" cy="2592313"/>
          </a:xfrm>
          <a:prstGeom prst="rect">
            <a:avLst/>
          </a:prstGeom>
          <a:noFill/>
        </p:spPr>
        <p:txBody>
          <a:bodyPr wrap="square">
            <a:spAutoFit/>
          </a:bodyPr>
          <a:lstStyle/>
          <a:p>
            <a:pPr marL="0" indent="0" algn="l">
              <a:lnSpc>
                <a:spcPct val="114000"/>
              </a:lnSpc>
              <a:buFontTx/>
              <a:buNone/>
            </a:pPr>
            <a:r>
              <a:rPr lang="en-US" b="1" dirty="0">
                <a:latin typeface="Avenir Next LT Pro Demi" panose="020B0704020202020204" pitchFamily="34" charset="0"/>
              </a:rPr>
              <a:t>The </a:t>
            </a:r>
            <a:r>
              <a:rPr lang="en-US" sz="1800" b="1" dirty="0">
                <a:latin typeface="Avenir Next LT Pro Demi" panose="020B0704020202020204" pitchFamily="34" charset="0"/>
              </a:rPr>
              <a:t>business owner is requesting $25,000 in grant dollars:</a:t>
            </a:r>
          </a:p>
          <a:p>
            <a:pPr marL="0" indent="0" algn="l">
              <a:lnSpc>
                <a:spcPct val="114000"/>
              </a:lnSpc>
              <a:buFontTx/>
              <a:buNone/>
            </a:pPr>
            <a:r>
              <a:rPr lang="en-US" sz="1800" dirty="0"/>
              <a:t>$25,000 x </a:t>
            </a:r>
            <a:r>
              <a:rPr lang="en-US" sz="1800" b="1" dirty="0"/>
              <a:t>.10 </a:t>
            </a:r>
            <a:r>
              <a:rPr lang="en-US" sz="1800" dirty="0"/>
              <a:t>= </a:t>
            </a:r>
            <a:r>
              <a:rPr lang="en-US" sz="1800" b="1" dirty="0"/>
              <a:t>$2,500 </a:t>
            </a:r>
            <a:r>
              <a:rPr lang="en-US" sz="1800" dirty="0"/>
              <a:t>in Match Dollars</a:t>
            </a:r>
          </a:p>
          <a:p>
            <a:pPr marL="0" indent="0" algn="l">
              <a:lnSpc>
                <a:spcPct val="114000"/>
              </a:lnSpc>
              <a:buFontTx/>
              <a:buNone/>
            </a:pPr>
            <a:r>
              <a:rPr lang="en-US" sz="1800" dirty="0"/>
              <a:t>$25,000 + $2,500 = $27,500 in identified eligible expenses</a:t>
            </a:r>
            <a:br>
              <a:rPr lang="en-US" sz="1800" dirty="0"/>
            </a:br>
            <a:endParaRPr lang="en-US" sz="1800" dirty="0"/>
          </a:p>
          <a:p>
            <a:pPr marL="0" indent="0" algn="l">
              <a:lnSpc>
                <a:spcPct val="114000"/>
              </a:lnSpc>
              <a:buFontTx/>
              <a:buNone/>
            </a:pPr>
            <a:endParaRPr lang="en-US" sz="1800" b="1" dirty="0"/>
          </a:p>
          <a:p>
            <a:pPr marL="0" indent="0" algn="l">
              <a:lnSpc>
                <a:spcPct val="114000"/>
              </a:lnSpc>
              <a:buFontTx/>
              <a:buNone/>
            </a:pPr>
            <a:r>
              <a:rPr lang="en-US" sz="1800" b="1" dirty="0">
                <a:latin typeface="Avenir Next LT Pro Demi" panose="020B0704020202020204" pitchFamily="34" charset="0"/>
              </a:rPr>
              <a:t>The business owner is requesting $18,000 in grant dollars:</a:t>
            </a:r>
          </a:p>
          <a:p>
            <a:pPr marL="0" indent="0" algn="l">
              <a:lnSpc>
                <a:spcPct val="114000"/>
              </a:lnSpc>
              <a:buFontTx/>
              <a:buNone/>
            </a:pPr>
            <a:r>
              <a:rPr lang="en-US" sz="1800" dirty="0"/>
              <a:t>$18,000 x .10 = $1,800 in Match Dollars</a:t>
            </a:r>
          </a:p>
          <a:p>
            <a:pPr marL="0" indent="0" algn="l">
              <a:lnSpc>
                <a:spcPct val="114000"/>
              </a:lnSpc>
              <a:buFontTx/>
              <a:buNone/>
            </a:pPr>
            <a:r>
              <a:rPr lang="en-US" sz="1800" dirty="0"/>
              <a:t>$18,000 + $1,800 = $19,800 in identified eligible expenses</a:t>
            </a:r>
            <a:endParaRPr lang="en-US" sz="1800" b="1" dirty="0"/>
          </a:p>
        </p:txBody>
      </p:sp>
      <p:pic>
        <p:nvPicPr>
          <p:cNvPr id="8" name="Picture 7" descr="Icon&#10;&#10;Description automatically generated">
            <a:extLst>
              <a:ext uri="{FF2B5EF4-FFF2-40B4-BE49-F238E27FC236}">
                <a16:creationId xmlns:a16="http://schemas.microsoft.com/office/drawing/2014/main" id="{00DAC054-FD97-2E3C-7B34-FBE60378E07E}"/>
              </a:ext>
            </a:extLst>
          </p:cNvPr>
          <p:cNvPicPr>
            <a:picLocks noChangeAspect="1"/>
          </p:cNvPicPr>
          <p:nvPr/>
        </p:nvPicPr>
        <p:blipFill>
          <a:blip r:embed="rId3">
            <a:extLst>
              <a:ext uri="{28A0092B-C50C-407E-A947-70E740481C1C}">
                <a14:useLocalDpi xmlns:a14="http://schemas.microsoft.com/office/drawing/2010/main" val="0"/>
              </a:ext>
            </a:extLst>
          </a:blip>
          <a:srcRect l="14444" t="12592" r="15000" b="12222"/>
          <a:stretch/>
        </p:blipFill>
        <p:spPr>
          <a:xfrm>
            <a:off x="8337884" y="1956138"/>
            <a:ext cx="2736516" cy="3605059"/>
          </a:xfrm>
          <a:prstGeom prst="rect">
            <a:avLst/>
          </a:prstGeom>
        </p:spPr>
      </p:pic>
    </p:spTree>
    <p:extLst>
      <p:ext uri="{BB962C8B-B14F-4D97-AF65-F5344CB8AC3E}">
        <p14:creationId xmlns:p14="http://schemas.microsoft.com/office/powerpoint/2010/main" val="886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4A8B238E-173A-4B1B-B222-3A7CF206ABF9}"/>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Applicant Worksheet</a:t>
            </a:r>
          </a:p>
        </p:txBody>
      </p:sp>
      <p:sp>
        <p:nvSpPr>
          <p:cNvPr id="5" name="TextBox 4">
            <a:extLst>
              <a:ext uri="{FF2B5EF4-FFF2-40B4-BE49-F238E27FC236}">
                <a16:creationId xmlns:a16="http://schemas.microsoft.com/office/drawing/2014/main" id="{49F489A6-E26D-D636-6BC4-D9D9A608A752}"/>
              </a:ext>
            </a:extLst>
          </p:cNvPr>
          <p:cNvSpPr txBox="1"/>
          <p:nvPr/>
        </p:nvSpPr>
        <p:spPr>
          <a:xfrm>
            <a:off x="1011811" y="2956842"/>
            <a:ext cx="6139055" cy="1200329"/>
          </a:xfrm>
          <a:prstGeom prst="rect">
            <a:avLst/>
          </a:prstGeom>
          <a:noFill/>
        </p:spPr>
        <p:txBody>
          <a:bodyPr wrap="square" rtlCol="0">
            <a:spAutoFit/>
          </a:bodyPr>
          <a:lstStyle/>
          <a:p>
            <a:r>
              <a:rPr lang="en-US" sz="1800" kern="100" dirty="0">
                <a:effectLst/>
                <a:latin typeface="+mj-lt"/>
                <a:ea typeface="Aptos" panose="020B0004020202020204" pitchFamily="34" charset="0"/>
                <a:cs typeface="Times New Roman" panose="02020603050405020304" pitchFamily="18" charset="0"/>
              </a:rPr>
              <a:t>The completed application has two parts: information from the local community (Applicant) and information from the local small business. </a:t>
            </a:r>
          </a:p>
          <a:p>
            <a:endParaRPr lang="en-US" kern="100" dirty="0">
              <a:latin typeface="+mj-lt"/>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666C8B8-9831-76D6-2A83-3BC33B0E8643}"/>
              </a:ext>
            </a:extLst>
          </p:cNvPr>
          <p:cNvPicPr>
            <a:picLocks noChangeAspect="1"/>
          </p:cNvPicPr>
          <p:nvPr/>
        </p:nvPicPr>
        <p:blipFill>
          <a:blip r:embed="rId3"/>
          <a:srcRect l="6021" r="4585" b="5730"/>
          <a:stretch/>
        </p:blipFill>
        <p:spPr>
          <a:xfrm rot="455644">
            <a:off x="7953894" y="1044739"/>
            <a:ext cx="3621635" cy="5024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448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563C-F404-2035-6CE9-A5E2C7372E1F}"/>
            </a:ext>
          </a:extLst>
        </p:cNvPr>
        <p:cNvGrpSpPr/>
        <p:nvPr/>
      </p:nvGrpSpPr>
      <p:grpSpPr>
        <a:xfrm>
          <a:off x="0" y="0"/>
          <a:ext cx="0" cy="0"/>
          <a:chOff x="0" y="0"/>
          <a:chExt cx="0" cy="0"/>
        </a:xfrm>
      </p:grpSpPr>
      <p:sp>
        <p:nvSpPr>
          <p:cNvPr id="10" name="object 6">
            <a:extLst>
              <a:ext uri="{FF2B5EF4-FFF2-40B4-BE49-F238E27FC236}">
                <a16:creationId xmlns:a16="http://schemas.microsoft.com/office/drawing/2014/main" id="{84BF1453-8E10-148A-9A3F-6EDFA4B9633C}"/>
              </a:ext>
            </a:extLst>
          </p:cNvPr>
          <p:cNvSpPr txBox="1">
            <a:spLocks/>
          </p:cNvSpPr>
          <p:nvPr/>
        </p:nvSpPr>
        <p:spPr bwMode="gray">
          <a:xfrm>
            <a:off x="0" y="0"/>
            <a:ext cx="12191999" cy="1089329"/>
          </a:xfrm>
          <a:prstGeom prst="rect">
            <a:avLst/>
          </a:prstGeom>
          <a:solidFill>
            <a:schemeClr val="tx2"/>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0" tIns="45720" rIns="914400" bIns="45720" numCol="1" rtlCol="0" anchor="ctr" anchorCtr="0" compatLnSpc="1">
            <a:prstTxWarp prst="textNoShape">
              <a:avLst/>
            </a:prstTxWarp>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noProof="0" dirty="0">
                <a:solidFill>
                  <a:schemeClr val="tx2"/>
                </a:solidFill>
                <a:latin typeface="Tahoma" charset="0"/>
                <a:ea typeface="Tahoma" charset="0"/>
                <a:cs typeface="Tahoma" charset="0"/>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r>
              <a:rPr lang="en-US" sz="3600" dirty="0">
                <a:solidFill>
                  <a:schemeClr val="bg1"/>
                </a:solidFill>
                <a:latin typeface="Avenir Next LT Pro Demi" panose="020B0704020202020204" pitchFamily="34" charset="0"/>
              </a:rPr>
              <a:t>Local Business Worksheet</a:t>
            </a:r>
          </a:p>
        </p:txBody>
      </p:sp>
      <p:sp>
        <p:nvSpPr>
          <p:cNvPr id="5" name="TextBox 4">
            <a:extLst>
              <a:ext uri="{FF2B5EF4-FFF2-40B4-BE49-F238E27FC236}">
                <a16:creationId xmlns:a16="http://schemas.microsoft.com/office/drawing/2014/main" id="{50ACD0A0-9F8B-84D0-0AE4-AFC8ACA09CB5}"/>
              </a:ext>
            </a:extLst>
          </p:cNvPr>
          <p:cNvSpPr txBox="1"/>
          <p:nvPr/>
        </p:nvSpPr>
        <p:spPr>
          <a:xfrm>
            <a:off x="863910" y="2374619"/>
            <a:ext cx="5695949" cy="1200329"/>
          </a:xfrm>
          <a:prstGeom prst="rect">
            <a:avLst/>
          </a:prstGeom>
          <a:noFill/>
        </p:spPr>
        <p:txBody>
          <a:bodyPr wrap="square" rtlCol="0">
            <a:spAutoFit/>
          </a:bodyPr>
          <a:lstStyle/>
          <a:p>
            <a:r>
              <a:rPr lang="en-US" sz="1800" kern="100" dirty="0">
                <a:effectLst/>
                <a:ea typeface="Aptos" panose="020B0004020202020204" pitchFamily="34" charset="0"/>
                <a:cs typeface="Times New Roman" panose="02020603050405020304" pitchFamily="18" charset="0"/>
              </a:rPr>
              <a:t>The local business worksheet requests information from the local small business. It contains basic informational questions, </a:t>
            </a:r>
            <a:r>
              <a:rPr lang="en-US" kern="100" dirty="0">
                <a:ea typeface="Aptos" panose="020B0004020202020204" pitchFamily="34" charset="0"/>
                <a:cs typeface="Times New Roman" panose="02020603050405020304" pitchFamily="18" charset="0"/>
              </a:rPr>
              <a:t>narrative questions and a projected budget. </a:t>
            </a:r>
            <a:endParaRPr lang="en-US" sz="1800" kern="100" dirty="0">
              <a:effectLst/>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54F33FA-FA9B-0C20-1F3B-335A0B7C263E}"/>
              </a:ext>
            </a:extLst>
          </p:cNvPr>
          <p:cNvPicPr>
            <a:picLocks noChangeAspect="1"/>
          </p:cNvPicPr>
          <p:nvPr/>
        </p:nvPicPr>
        <p:blipFill>
          <a:blip r:embed="rId3"/>
          <a:srcRect l="4883" t="2500" r="2554" b="6756"/>
          <a:stretch/>
        </p:blipFill>
        <p:spPr>
          <a:xfrm rot="534030">
            <a:off x="7646750" y="1155053"/>
            <a:ext cx="3858768" cy="491446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519F4E2-4048-11AC-2811-5D58D5F52409}"/>
              </a:ext>
            </a:extLst>
          </p:cNvPr>
          <p:cNvSpPr txBox="1"/>
          <p:nvPr/>
        </p:nvSpPr>
        <p:spPr>
          <a:xfrm>
            <a:off x="863910" y="4483381"/>
            <a:ext cx="5695949" cy="923330"/>
          </a:xfrm>
          <a:prstGeom prst="rect">
            <a:avLst/>
          </a:prstGeom>
          <a:noFill/>
          <a:ln>
            <a:solidFill>
              <a:schemeClr val="accent4">
                <a:lumMod val="90000"/>
                <a:lumOff val="10000"/>
              </a:schemeClr>
            </a:solidFill>
          </a:ln>
        </p:spPr>
        <p:txBody>
          <a:bodyPr wrap="square">
            <a:spAutoFit/>
          </a:bodyPr>
          <a:lstStyle/>
          <a:p>
            <a:r>
              <a:rPr lang="en-US" sz="1800" b="1" kern="100" dirty="0">
                <a:solidFill>
                  <a:schemeClr val="accent3"/>
                </a:solidFill>
                <a:effectLst/>
                <a:ea typeface="Aptos" panose="020B0004020202020204" pitchFamily="34" charset="0"/>
                <a:cs typeface="Times New Roman" panose="02020603050405020304" pitchFamily="18" charset="0"/>
              </a:rPr>
              <a:t>Tip</a:t>
            </a:r>
            <a:r>
              <a:rPr lang="en-US" sz="1800" kern="100" dirty="0">
                <a:solidFill>
                  <a:schemeClr val="accent3"/>
                </a:solidFill>
                <a:effectLst/>
                <a:ea typeface="Aptos" panose="020B0004020202020204" pitchFamily="34" charset="0"/>
                <a:cs typeface="Times New Roman" panose="02020603050405020304" pitchFamily="18" charset="0"/>
              </a:rPr>
              <a:t>: </a:t>
            </a:r>
            <a:r>
              <a:rPr lang="en-US" sz="1800" kern="100" dirty="0">
                <a:solidFill>
                  <a:srgbClr val="002060"/>
                </a:solidFill>
                <a:effectLst/>
                <a:ea typeface="Aptos" panose="020B0004020202020204" pitchFamily="34" charset="0"/>
                <a:cs typeface="Times New Roman" panose="02020603050405020304" pitchFamily="18" charset="0"/>
              </a:rPr>
              <a:t>The Applicant and the Small Business selected should work together on the application to ensure all criteria and evaluation considerations are met.</a:t>
            </a:r>
          </a:p>
        </p:txBody>
      </p:sp>
    </p:spTree>
    <p:extLst>
      <p:ext uri="{BB962C8B-B14F-4D97-AF65-F5344CB8AC3E}">
        <p14:creationId xmlns:p14="http://schemas.microsoft.com/office/powerpoint/2010/main" val="688514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s5_MQtB0R5onwsxXdBym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s5_MQtB0R5onwsxXdBy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727LQ_CF">
  <a:themeElements>
    <a:clrScheme name="Custom">
      <a:dk1>
        <a:srgbClr val="000000"/>
      </a:dk1>
      <a:lt1>
        <a:srgbClr val="FFFFFF"/>
      </a:lt1>
      <a:dk2>
        <a:srgbClr val="001D59"/>
      </a:dk2>
      <a:lt2>
        <a:srgbClr val="FFFFFF"/>
      </a:lt2>
      <a:accent1>
        <a:srgbClr val="9CCFEC"/>
      </a:accent1>
      <a:accent2>
        <a:srgbClr val="2487BE"/>
      </a:accent2>
      <a:accent3>
        <a:srgbClr val="144F94"/>
      </a:accent3>
      <a:accent4>
        <a:srgbClr val="001D59"/>
      </a:accent4>
      <a:accent5>
        <a:srgbClr val="ED7D31"/>
      </a:accent5>
      <a:accent6>
        <a:srgbClr val="808080"/>
      </a:accent6>
      <a:hlink>
        <a:srgbClr val="144F94"/>
      </a:hlink>
      <a:folHlink>
        <a:srgbClr val="001D59"/>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1D59"/>
        </a:dk2>
        <a:lt2>
          <a:srgbClr val="FFFFFF"/>
        </a:lt2>
        <a:accent1>
          <a:srgbClr val="9CCFEC"/>
        </a:accent1>
        <a:accent2>
          <a:srgbClr val="2487BE"/>
        </a:accent2>
        <a:accent3>
          <a:srgbClr val="144F94"/>
        </a:accent3>
        <a:accent4>
          <a:srgbClr val="001D59"/>
        </a:accent4>
        <a:accent5>
          <a:srgbClr val="ED7D31"/>
        </a:accent5>
        <a:accent6>
          <a:srgbClr val="808080"/>
        </a:accent6>
        <a:hlink>
          <a:srgbClr val="144F94"/>
        </a:hlink>
        <a:folHlink>
          <a:srgbClr val="001D59"/>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6727LQ_CF.potx" id="{6F7FD389-F1C4-4563-8B39-EA654CF160CB}" vid="{5CD92E82-E78F-40BA-98D9-068AFE9F2AAF}"/>
    </a:ext>
  </a:extLst>
</a:theme>
</file>

<file path=ppt/theme/theme3.xml><?xml version="1.0" encoding="utf-8"?>
<a:theme xmlns:a="http://schemas.openxmlformats.org/drawingml/2006/main" name="Title and Content ">
  <a:themeElements>
    <a:clrScheme name="Custom">
      <a:dk1>
        <a:srgbClr val="000000"/>
      </a:dk1>
      <a:lt1>
        <a:srgbClr val="FFFFFF"/>
      </a:lt1>
      <a:dk2>
        <a:srgbClr val="001D59"/>
      </a:dk2>
      <a:lt2>
        <a:srgbClr val="FFFFFF"/>
      </a:lt2>
      <a:accent1>
        <a:srgbClr val="9CCFEC"/>
      </a:accent1>
      <a:accent2>
        <a:srgbClr val="2487BE"/>
      </a:accent2>
      <a:accent3>
        <a:srgbClr val="144F94"/>
      </a:accent3>
      <a:accent4>
        <a:srgbClr val="001D59"/>
      </a:accent4>
      <a:accent5>
        <a:srgbClr val="ED7D31"/>
      </a:accent5>
      <a:accent6>
        <a:srgbClr val="808080"/>
      </a:accent6>
      <a:hlink>
        <a:srgbClr val="144F94"/>
      </a:hlink>
      <a:folHlink>
        <a:srgbClr val="001D59"/>
      </a:folHlink>
    </a:clrScheme>
    <a:fontScheme name="Custom 3">
      <a:majorFont>
        <a:latin typeface="Avenir Next LT Pro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1D59"/>
        </a:dk2>
        <a:lt2>
          <a:srgbClr val="FFFFFF"/>
        </a:lt2>
        <a:accent1>
          <a:srgbClr val="9CCFEC"/>
        </a:accent1>
        <a:accent2>
          <a:srgbClr val="2487BE"/>
        </a:accent2>
        <a:accent3>
          <a:srgbClr val="144F94"/>
        </a:accent3>
        <a:accent4>
          <a:srgbClr val="001D59"/>
        </a:accent4>
        <a:accent5>
          <a:srgbClr val="ED7D31"/>
        </a:accent5>
        <a:accent6>
          <a:srgbClr val="808080"/>
        </a:accent6>
        <a:hlink>
          <a:srgbClr val="144F94"/>
        </a:hlink>
        <a:folHlink>
          <a:srgbClr val="001D59"/>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6727LQ_CF.potx" id="{6F7FD389-F1C4-4563-8B39-EA654CF160CB}" vid="{5CD92E82-E78F-40BA-98D9-068AFE9F2A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B20FE945BE634CB431C4B2FD28891F" ma:contentTypeVersion="13" ma:contentTypeDescription="Create a new document." ma:contentTypeScope="" ma:versionID="d573138754523c7ff58b7760ddc195e1">
  <xsd:schema xmlns:xsd="http://www.w3.org/2001/XMLSchema" xmlns:xs="http://www.w3.org/2001/XMLSchema" xmlns:p="http://schemas.microsoft.com/office/2006/metadata/properties" xmlns:ns3="2e20b726-c9a1-4967-9545-90bbcd98f244" xmlns:ns4="becd4739-b72a-4c46-b5ea-d1b91d455c83" targetNamespace="http://schemas.microsoft.com/office/2006/metadata/properties" ma:root="true" ma:fieldsID="760faa49c82bf3aae528224116a36425" ns3:_="" ns4:_="">
    <xsd:import namespace="2e20b726-c9a1-4967-9545-90bbcd98f244"/>
    <xsd:import namespace="becd4739-b72a-4c46-b5ea-d1b91d455c8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0b726-c9a1-4967-9545-90bbcd98f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cd4739-b72a-4c46-b5ea-d1b91d455c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e20b726-c9a1-4967-9545-90bbcd98f244" xsi:nil="true"/>
  </documentManagement>
</p:properties>
</file>

<file path=customXml/itemProps1.xml><?xml version="1.0" encoding="utf-8"?>
<ds:datastoreItem xmlns:ds="http://schemas.openxmlformats.org/officeDocument/2006/customXml" ds:itemID="{A6E902D3-56CF-4E74-ABFD-FDCD70801EC3}">
  <ds:schemaRefs>
    <ds:schemaRef ds:uri="http://schemas.microsoft.com/sharepoint/v3/contenttype/forms"/>
  </ds:schemaRefs>
</ds:datastoreItem>
</file>

<file path=customXml/itemProps2.xml><?xml version="1.0" encoding="utf-8"?>
<ds:datastoreItem xmlns:ds="http://schemas.openxmlformats.org/officeDocument/2006/customXml" ds:itemID="{2CD54A02-9270-49E9-A4A1-CB144ED4C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0b726-c9a1-4967-9545-90bbcd98f244"/>
    <ds:schemaRef ds:uri="becd4739-b72a-4c46-b5ea-d1b91d455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3EACF8-6989-4F11-B359-D38B28A62B58}">
  <ds:schemaRefs>
    <ds:schemaRef ds:uri="http://schemas.microsoft.com/office/2006/documentManagement/types"/>
    <ds:schemaRef ds:uri="http://schemas.microsoft.com/office/infopath/2007/PartnerControls"/>
    <ds:schemaRef ds:uri="becd4739-b72a-4c46-b5ea-d1b91d455c83"/>
    <ds:schemaRef ds:uri="http://purl.org/dc/elements/1.1/"/>
    <ds:schemaRef ds:uri="http://schemas.microsoft.com/office/2006/metadata/properties"/>
    <ds:schemaRef ds:uri="http://purl.org/dc/terms/"/>
    <ds:schemaRef ds:uri="http://schemas.openxmlformats.org/package/2006/metadata/core-properties"/>
    <ds:schemaRef ds:uri="2e20b726-c9a1-4967-9545-90bbcd98f2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14208</TotalTime>
  <Words>1227</Words>
  <Application>Microsoft Office PowerPoint</Application>
  <PresentationFormat>Widescreen</PresentationFormat>
  <Paragraphs>142</Paragraphs>
  <Slides>15</Slides>
  <Notes>15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9" baseType="lpstr">
      <vt:lpstr>Aptos</vt:lpstr>
      <vt:lpstr>Arial</vt:lpstr>
      <vt:lpstr>Arial Black</vt:lpstr>
      <vt:lpstr>Avenir Next LT Pro</vt:lpstr>
      <vt:lpstr>Avenir Next LT Pro Demi</vt:lpstr>
      <vt:lpstr>Avenir Next LT Pro Light</vt:lpstr>
      <vt:lpstr>Calibri</vt:lpstr>
      <vt:lpstr>Calibri Light</vt:lpstr>
      <vt:lpstr>Symbol</vt:lpstr>
      <vt:lpstr>Tahoma</vt:lpstr>
      <vt:lpstr>Office Theme</vt:lpstr>
      <vt:lpstr>6727LQ_CF</vt:lpstr>
      <vt:lpstr>Title and Content </vt:lpstr>
      <vt:lpstr>think-cell Slide</vt:lpstr>
      <vt:lpstr>PowerPoint Presentation</vt:lpstr>
      <vt:lpstr>What is Match on Main</vt:lpstr>
      <vt:lpstr>Match on Main Program Impact</vt:lpstr>
      <vt:lpstr>Important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Bishop (MEDC)</dc:creator>
  <cp:lastModifiedBy>Catherine Abad (MEDC)</cp:lastModifiedBy>
  <cp:revision>133</cp:revision>
  <cp:lastPrinted>2025-01-06T20:30:38Z</cp:lastPrinted>
  <dcterms:created xsi:type="dcterms:W3CDTF">2021-12-08T21:41:57Z</dcterms:created>
  <dcterms:modified xsi:type="dcterms:W3CDTF">2025-01-10T15:13:18Z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0x01010011B20FE945BE634CB431C4B2FD28891F</vt:lpwstr>
  </property>
</Properties>
</file>